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303" r:id="rId2"/>
    <p:sldId id="265" r:id="rId3"/>
    <p:sldId id="297" r:id="rId4"/>
    <p:sldId id="298" r:id="rId5"/>
    <p:sldId id="299" r:id="rId6"/>
    <p:sldId id="300" r:id="rId7"/>
    <p:sldId id="301" r:id="rId8"/>
    <p:sldId id="302"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E4D3F1"/>
    <a:srgbClr val="DAC2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8" autoAdjust="0"/>
    <p:restoredTop sz="93263" autoAdjust="0"/>
  </p:normalViewPr>
  <p:slideViewPr>
    <p:cSldViewPr snapToGrid="0">
      <p:cViewPr varScale="1">
        <p:scale>
          <a:sx n="85" d="100"/>
          <a:sy n="85" d="100"/>
        </p:scale>
        <p:origin x="789" y="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5197A25-2527-4E5F-A0A0-1086EF0E08F7}" type="datetimeFigureOut">
              <a:rPr lang="en-US" smtClean="0"/>
              <a:t>12/13/2018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C9BE53D-31A9-4A28-9D30-4DB9BA3386AD}" type="slidenum">
              <a:rPr lang="en-US" smtClean="0"/>
              <a:t>‹#›</a:t>
            </a:fld>
            <a:endParaRPr lang="en-US"/>
          </a:p>
        </p:txBody>
      </p:sp>
    </p:spTree>
    <p:extLst>
      <p:ext uri="{BB962C8B-B14F-4D97-AF65-F5344CB8AC3E}">
        <p14:creationId xmlns:p14="http://schemas.microsoft.com/office/powerpoint/2010/main" val="249283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CA7A14B-8591-4802-B3E8-2FE5DE1CC9C1}" type="datetimeFigureOut">
              <a:rPr lang="en-US" smtClean="0"/>
              <a:t>12/13/2018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C6B37AA-C261-4819-91CF-E2F010F5127E}" type="slidenum">
              <a:rPr lang="en-US" smtClean="0"/>
              <a:t>‹#›</a:t>
            </a:fld>
            <a:endParaRPr lang="en-US"/>
          </a:p>
        </p:txBody>
      </p:sp>
    </p:spTree>
    <p:extLst>
      <p:ext uri="{BB962C8B-B14F-4D97-AF65-F5344CB8AC3E}">
        <p14:creationId xmlns:p14="http://schemas.microsoft.com/office/powerpoint/2010/main" val="68205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D21291-FC2D-4AC9-BE87-618C2BA4AE63}" type="slidenum">
              <a:rPr lang="en-US" smtClean="0"/>
              <a:pPr eaLnBrk="1" hangingPunct="1"/>
              <a:t>2</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b="1" baseline="0" dirty="0"/>
          </a:p>
        </p:txBody>
      </p:sp>
    </p:spTree>
    <p:extLst>
      <p:ext uri="{BB962C8B-B14F-4D97-AF65-F5344CB8AC3E}">
        <p14:creationId xmlns:p14="http://schemas.microsoft.com/office/powerpoint/2010/main" val="400049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3041C1-8E5E-487D-B562-7CECB39AA883}"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168536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3041C1-8E5E-487D-B562-7CECB39AA883}"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312570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3041C1-8E5E-487D-B562-7CECB39AA883}"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53767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3041C1-8E5E-487D-B562-7CECB39AA883}"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170126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3041C1-8E5E-487D-B562-7CECB39AA883}"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243121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3041C1-8E5E-487D-B562-7CECB39AA883}"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149715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3041C1-8E5E-487D-B562-7CECB39AA883}"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3640455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3041C1-8E5E-487D-B562-7CECB39AA883}"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16974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041C1-8E5E-487D-B562-7CECB39AA883}"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78707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3041C1-8E5E-487D-B562-7CECB39AA883}"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729293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3041C1-8E5E-487D-B562-7CECB39AA883}"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A0864-06F8-43B8-9110-FB94E034DDD7}" type="slidenum">
              <a:rPr lang="en-US" smtClean="0"/>
              <a:t>‹#›</a:t>
            </a:fld>
            <a:endParaRPr lang="en-US"/>
          </a:p>
        </p:txBody>
      </p:sp>
    </p:spTree>
    <p:extLst>
      <p:ext uri="{BB962C8B-B14F-4D97-AF65-F5344CB8AC3E}">
        <p14:creationId xmlns:p14="http://schemas.microsoft.com/office/powerpoint/2010/main" val="280646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041C1-8E5E-487D-B562-7CECB39AA883}" type="datetimeFigureOut">
              <a:rPr lang="en-US" smtClean="0"/>
              <a:t>12/13/2018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A0864-06F8-43B8-9110-FB94E034DDD7}" type="slidenum">
              <a:rPr lang="en-US" smtClean="0"/>
              <a:t>‹#›</a:t>
            </a:fld>
            <a:endParaRPr lang="en-US"/>
          </a:p>
        </p:txBody>
      </p:sp>
    </p:spTree>
    <p:extLst>
      <p:ext uri="{BB962C8B-B14F-4D97-AF65-F5344CB8AC3E}">
        <p14:creationId xmlns:p14="http://schemas.microsoft.com/office/powerpoint/2010/main" val="4254078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FF82-EF8E-4BD9-8E5B-1ED7FD3C0627}"/>
              </a:ext>
            </a:extLst>
          </p:cNvPr>
          <p:cNvSpPr>
            <a:spLocks noGrp="1"/>
          </p:cNvSpPr>
          <p:nvPr>
            <p:ph type="title"/>
          </p:nvPr>
        </p:nvSpPr>
        <p:spPr>
          <a:xfrm>
            <a:off x="645479" y="2311733"/>
            <a:ext cx="7886700" cy="1325563"/>
          </a:xfrm>
        </p:spPr>
        <p:txBody>
          <a:bodyPr/>
          <a:lstStyle/>
          <a:p>
            <a:r>
              <a:rPr lang="en-US" dirty="0"/>
              <a:t>PRESENTED DECEMBER 13, 2018</a:t>
            </a:r>
          </a:p>
        </p:txBody>
      </p:sp>
    </p:spTree>
    <p:extLst>
      <p:ext uri="{BB962C8B-B14F-4D97-AF65-F5344CB8AC3E}">
        <p14:creationId xmlns:p14="http://schemas.microsoft.com/office/powerpoint/2010/main" val="76417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6993" y="1094900"/>
            <a:ext cx="7664752" cy="2334100"/>
          </a:xfrm>
        </p:spPr>
        <p:txBody>
          <a:bodyPr>
            <a:noAutofit/>
          </a:bodyPr>
          <a:lstStyle/>
          <a:p>
            <a:r>
              <a:rPr lang="en-US" sz="5400" b="1" dirty="0">
                <a:solidFill>
                  <a:schemeClr val="accent2">
                    <a:lumMod val="75000"/>
                  </a:schemeClr>
                </a:solidFill>
                <a:latin typeface="Candara" panose="020E0502030303020204" pitchFamily="34" charset="0"/>
              </a:rPr>
              <a:t>Staff Recommendations:</a:t>
            </a:r>
            <a:br>
              <a:rPr lang="en-US" sz="5400" b="1" dirty="0">
                <a:solidFill>
                  <a:schemeClr val="accent2">
                    <a:lumMod val="75000"/>
                  </a:schemeClr>
                </a:solidFill>
                <a:latin typeface="Candara" panose="020E0502030303020204" pitchFamily="34" charset="0"/>
              </a:rPr>
            </a:br>
            <a:r>
              <a:rPr lang="en-US" sz="5400" b="1" dirty="0">
                <a:solidFill>
                  <a:schemeClr val="accent2">
                    <a:lumMod val="75000"/>
                  </a:schemeClr>
                </a:solidFill>
                <a:latin typeface="Candara" panose="020E0502030303020204" pitchFamily="34" charset="0"/>
              </a:rPr>
              <a:t>Draft RFP for Emergency Ambulance Services</a:t>
            </a:r>
            <a:endParaRPr lang="en-US" sz="5400" b="1" dirty="0">
              <a:solidFill>
                <a:schemeClr val="accent2">
                  <a:lumMod val="75000"/>
                </a:schemeClr>
              </a:solidFill>
            </a:endParaRPr>
          </a:p>
        </p:txBody>
      </p:sp>
      <p:grpSp>
        <p:nvGrpSpPr>
          <p:cNvPr id="5" name="Group 4"/>
          <p:cNvGrpSpPr/>
          <p:nvPr/>
        </p:nvGrpSpPr>
        <p:grpSpPr>
          <a:xfrm>
            <a:off x="76200" y="6057900"/>
            <a:ext cx="8915400" cy="762000"/>
            <a:chOff x="76200" y="6057900"/>
            <a:chExt cx="8915400" cy="762000"/>
          </a:xfrm>
        </p:grpSpPr>
        <p:pic>
          <p:nvPicPr>
            <p:cNvPr id="6" name="Picture 14" descr="solano_seal_1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6057900"/>
              <a:ext cx="8382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96000"/>
              <a:ext cx="16764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438400" y="6227117"/>
              <a:ext cx="4846263" cy="461665"/>
            </a:xfrm>
            <a:prstGeom prst="rect">
              <a:avLst/>
            </a:prstGeom>
            <a:noFill/>
          </p:spPr>
          <p:txBody>
            <a:bodyPr wrap="none" rtlCol="0">
              <a:spAutoFit/>
            </a:bodyPr>
            <a:lstStyle/>
            <a:p>
              <a:r>
                <a:rPr lang="en-US" sz="2400" i="1" dirty="0">
                  <a:solidFill>
                    <a:schemeClr val="accent6">
                      <a:lumMod val="75000"/>
                    </a:schemeClr>
                  </a:solidFill>
                </a:rPr>
                <a:t>Healthy People – Healthy Community</a:t>
              </a:r>
            </a:p>
          </p:txBody>
        </p:sp>
      </p:grpSp>
      <p:sp>
        <p:nvSpPr>
          <p:cNvPr id="11" name="Rectangle 2"/>
          <p:cNvSpPr txBox="1">
            <a:spLocks noChangeArrowheads="1"/>
          </p:cNvSpPr>
          <p:nvPr/>
        </p:nvSpPr>
        <p:spPr>
          <a:xfrm>
            <a:off x="1607457" y="4001105"/>
            <a:ext cx="6254448" cy="11934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dirty="0">
                <a:solidFill>
                  <a:schemeClr val="accent2">
                    <a:lumMod val="75000"/>
                  </a:schemeClr>
                </a:solidFill>
                <a:latin typeface="Candara" panose="020E0502030303020204" pitchFamily="34" charset="0"/>
              </a:rPr>
              <a:t>Bela T. Matyas, MD, MPH, Public Health Officer</a:t>
            </a:r>
          </a:p>
          <a:p>
            <a:r>
              <a:rPr lang="en-US" sz="2400" dirty="0">
                <a:solidFill>
                  <a:schemeClr val="accent2">
                    <a:lumMod val="75000"/>
                  </a:schemeClr>
                </a:solidFill>
                <a:latin typeface="Candara" panose="020E0502030303020204" pitchFamily="34" charset="0"/>
              </a:rPr>
              <a:t>SEMSC Board of Directors Special Meeting</a:t>
            </a:r>
          </a:p>
          <a:p>
            <a:r>
              <a:rPr lang="en-US" sz="2400" dirty="0">
                <a:solidFill>
                  <a:schemeClr val="accent2">
                    <a:lumMod val="75000"/>
                  </a:schemeClr>
                </a:solidFill>
                <a:latin typeface="Candara" panose="020E0502030303020204" pitchFamily="34" charset="0"/>
              </a:rPr>
              <a:t>December 13, 2018</a:t>
            </a:r>
          </a:p>
        </p:txBody>
      </p:sp>
    </p:spTree>
    <p:extLst>
      <p:ext uri="{BB962C8B-B14F-4D97-AF65-F5344CB8AC3E}">
        <p14:creationId xmlns:p14="http://schemas.microsoft.com/office/powerpoint/2010/main" val="11700454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Section I.  Introduction</a:t>
            </a:r>
          </a:p>
        </p:txBody>
      </p:sp>
      <p:sp>
        <p:nvSpPr>
          <p:cNvPr id="3" name="Content Placeholder 2"/>
          <p:cNvSpPr>
            <a:spLocks noGrp="1"/>
          </p:cNvSpPr>
          <p:nvPr>
            <p:ph idx="1"/>
          </p:nvPr>
        </p:nvSpPr>
        <p:spPr>
          <a:xfrm>
            <a:off x="1006719" y="1816832"/>
            <a:ext cx="6994281" cy="3529263"/>
          </a:xfrm>
        </p:spPr>
        <p:txBody>
          <a:bodyPr/>
          <a:lstStyle/>
          <a:p>
            <a:r>
              <a:rPr lang="en-US" dirty="0"/>
              <a:t>Agree with single Contractor for EOA</a:t>
            </a:r>
          </a:p>
          <a:p>
            <a:r>
              <a:rPr lang="en-US" dirty="0"/>
              <a:t>Agree with Scope of Services for Contract</a:t>
            </a:r>
          </a:p>
          <a:p>
            <a:r>
              <a:rPr lang="en-US" dirty="0"/>
              <a:t>Recommend modifying description of the geographic scope of the EOA</a:t>
            </a:r>
          </a:p>
          <a:p>
            <a:r>
              <a:rPr lang="en-US" dirty="0"/>
              <a:t>Agree with Term of the Agreement</a:t>
            </a:r>
          </a:p>
          <a:p>
            <a:r>
              <a:rPr lang="en-US" dirty="0"/>
              <a:t>Agree with Policy Goals of the Procurement</a:t>
            </a:r>
          </a:p>
          <a:p>
            <a:endParaRPr lang="en-US" dirty="0"/>
          </a:p>
        </p:txBody>
      </p:sp>
    </p:spTree>
    <p:extLst>
      <p:ext uri="{BB962C8B-B14F-4D97-AF65-F5344CB8AC3E}">
        <p14:creationId xmlns:p14="http://schemas.microsoft.com/office/powerpoint/2010/main" val="187059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Section II.  Procurement Information</a:t>
            </a:r>
          </a:p>
        </p:txBody>
      </p:sp>
      <p:sp>
        <p:nvSpPr>
          <p:cNvPr id="3" name="Content Placeholder 2"/>
          <p:cNvSpPr>
            <a:spLocks noGrp="1"/>
          </p:cNvSpPr>
          <p:nvPr>
            <p:ph idx="1"/>
          </p:nvPr>
        </p:nvSpPr>
        <p:spPr>
          <a:xfrm>
            <a:off x="795262" y="2107117"/>
            <a:ext cx="7649307" cy="3442178"/>
          </a:xfrm>
        </p:spPr>
        <p:txBody>
          <a:bodyPr/>
          <a:lstStyle/>
          <a:p>
            <a:r>
              <a:rPr lang="en-US" dirty="0"/>
              <a:t>Recommend that the Scoring Matrix in Table 2 be modified to:</a:t>
            </a:r>
          </a:p>
          <a:p>
            <a:pPr lvl="1"/>
            <a:r>
              <a:rPr lang="en-US" dirty="0"/>
              <a:t>Increase Competitive Criterion 4 Total Points from 250 to 300</a:t>
            </a:r>
          </a:p>
          <a:p>
            <a:pPr lvl="1"/>
            <a:r>
              <a:rPr lang="en-US" dirty="0"/>
              <a:t>Increase Competitive Criterion 5 Total Points from 250 to 300</a:t>
            </a:r>
          </a:p>
          <a:p>
            <a:pPr lvl="1"/>
            <a:r>
              <a:rPr lang="en-US" dirty="0"/>
              <a:t>Increase Competitive Criterion 7 Total Points from 300 to 400</a:t>
            </a:r>
          </a:p>
        </p:txBody>
      </p:sp>
    </p:spTree>
    <p:extLst>
      <p:ext uri="{BB962C8B-B14F-4D97-AF65-F5344CB8AC3E}">
        <p14:creationId xmlns:p14="http://schemas.microsoft.com/office/powerpoint/2010/main" val="772314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65126"/>
            <a:ext cx="8132885" cy="1325563"/>
          </a:xfrm>
        </p:spPr>
        <p:txBody>
          <a:bodyPr/>
          <a:lstStyle/>
          <a:p>
            <a:r>
              <a:rPr lang="en-US" dirty="0">
                <a:solidFill>
                  <a:schemeClr val="accent2">
                    <a:lumMod val="75000"/>
                  </a:schemeClr>
                </a:solidFill>
              </a:rPr>
              <a:t>Section III.  The Solano County EMS System</a:t>
            </a:r>
          </a:p>
        </p:txBody>
      </p:sp>
      <p:sp>
        <p:nvSpPr>
          <p:cNvPr id="3" name="Content Placeholder 2"/>
          <p:cNvSpPr>
            <a:spLocks noGrp="1"/>
          </p:cNvSpPr>
          <p:nvPr>
            <p:ph idx="1"/>
          </p:nvPr>
        </p:nvSpPr>
        <p:spPr>
          <a:xfrm>
            <a:off x="896862" y="2416755"/>
            <a:ext cx="7649307" cy="2701949"/>
          </a:xfrm>
        </p:spPr>
        <p:txBody>
          <a:bodyPr/>
          <a:lstStyle/>
          <a:p>
            <a:r>
              <a:rPr lang="en-US" dirty="0"/>
              <a:t>Recommend that reference to “Zone C” in description of geographic areas outside the EOA be replaced by “areas that have continuously (since 1980) received emergency ambulance services provided by the City of Vacaville, save for those portions annexed by the City of Fairfield”</a:t>
            </a:r>
          </a:p>
        </p:txBody>
      </p:sp>
    </p:spTree>
    <p:extLst>
      <p:ext uri="{BB962C8B-B14F-4D97-AF65-F5344CB8AC3E}">
        <p14:creationId xmlns:p14="http://schemas.microsoft.com/office/powerpoint/2010/main" val="3267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65126"/>
            <a:ext cx="8132885" cy="1325563"/>
          </a:xfrm>
        </p:spPr>
        <p:txBody>
          <a:bodyPr/>
          <a:lstStyle/>
          <a:p>
            <a:r>
              <a:rPr lang="en-US" dirty="0">
                <a:solidFill>
                  <a:schemeClr val="accent2">
                    <a:lumMod val="75000"/>
                  </a:schemeClr>
                </a:solidFill>
              </a:rPr>
              <a:t>Section IV.  Minimum Proposer Requirements</a:t>
            </a:r>
          </a:p>
        </p:txBody>
      </p:sp>
      <p:sp>
        <p:nvSpPr>
          <p:cNvPr id="3" name="Content Placeholder 2"/>
          <p:cNvSpPr>
            <a:spLocks noGrp="1"/>
          </p:cNvSpPr>
          <p:nvPr>
            <p:ph idx="1"/>
          </p:nvPr>
        </p:nvSpPr>
        <p:spPr>
          <a:xfrm>
            <a:off x="747346" y="2300641"/>
            <a:ext cx="7649307" cy="3524425"/>
          </a:xfrm>
        </p:spPr>
        <p:txBody>
          <a:bodyPr/>
          <a:lstStyle/>
          <a:p>
            <a:r>
              <a:rPr lang="en-US" dirty="0"/>
              <a:t>Strongly agree with intent of experience requirement:</a:t>
            </a:r>
          </a:p>
          <a:p>
            <a:pPr lvl="1"/>
            <a:r>
              <a:rPr lang="en-US" dirty="0"/>
              <a:t>Strongly agree with required time frame (5 years)</a:t>
            </a:r>
          </a:p>
          <a:p>
            <a:pPr lvl="1"/>
            <a:r>
              <a:rPr lang="en-US" dirty="0"/>
              <a:t>Multiple ways to demonstrate capacity of experience</a:t>
            </a:r>
          </a:p>
          <a:p>
            <a:r>
              <a:rPr lang="en-US" dirty="0"/>
              <a:t>Agree with requirements for:</a:t>
            </a:r>
          </a:p>
          <a:p>
            <a:pPr lvl="1"/>
            <a:r>
              <a:rPr lang="en-US" dirty="0"/>
              <a:t>Reporting Legal Actions</a:t>
            </a:r>
          </a:p>
          <a:p>
            <a:pPr lvl="1"/>
            <a:r>
              <a:rPr lang="en-US" dirty="0"/>
              <a:t>Financial Stability</a:t>
            </a:r>
          </a:p>
          <a:p>
            <a:pPr lvl="1"/>
            <a:r>
              <a:rPr lang="en-US" dirty="0"/>
              <a:t>Insurance</a:t>
            </a:r>
          </a:p>
        </p:txBody>
      </p:sp>
    </p:spTree>
    <p:extLst>
      <p:ext uri="{BB962C8B-B14F-4D97-AF65-F5344CB8AC3E}">
        <p14:creationId xmlns:p14="http://schemas.microsoft.com/office/powerpoint/2010/main" val="3168675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65127"/>
            <a:ext cx="8132885" cy="1173388"/>
          </a:xfrm>
        </p:spPr>
        <p:txBody>
          <a:bodyPr>
            <a:normAutofit fontScale="90000"/>
          </a:bodyPr>
          <a:lstStyle/>
          <a:p>
            <a:r>
              <a:rPr lang="en-US" dirty="0">
                <a:solidFill>
                  <a:schemeClr val="accent2">
                    <a:lumMod val="75000"/>
                  </a:schemeClr>
                </a:solidFill>
              </a:rPr>
              <a:t>Section V.  Competitive Proposal Criteria</a:t>
            </a:r>
          </a:p>
        </p:txBody>
      </p:sp>
      <p:sp>
        <p:nvSpPr>
          <p:cNvPr id="3" name="Content Placeholder 2"/>
          <p:cNvSpPr>
            <a:spLocks noGrp="1"/>
          </p:cNvSpPr>
          <p:nvPr>
            <p:ph idx="1"/>
          </p:nvPr>
        </p:nvSpPr>
        <p:spPr>
          <a:xfrm>
            <a:off x="687010" y="1696029"/>
            <a:ext cx="7938244" cy="4854751"/>
          </a:xfrm>
        </p:spPr>
        <p:txBody>
          <a:bodyPr/>
          <a:lstStyle/>
          <a:p>
            <a:r>
              <a:rPr lang="en-US" dirty="0"/>
              <a:t>Strongly agree that provision of EMD and PAI are current best practices for EMS</a:t>
            </a:r>
          </a:p>
          <a:p>
            <a:r>
              <a:rPr lang="en-US" dirty="0"/>
              <a:t>Strongly agree with tiered responses, modified RLS and tiered performance metrics</a:t>
            </a:r>
          </a:p>
          <a:p>
            <a:r>
              <a:rPr lang="en-US" dirty="0"/>
              <a:t>Substantial evidence basis and experience</a:t>
            </a:r>
          </a:p>
          <a:p>
            <a:r>
              <a:rPr lang="en-US" dirty="0"/>
              <a:t>Multiple EMD PSAP models feasible</a:t>
            </a:r>
          </a:p>
          <a:p>
            <a:r>
              <a:rPr lang="en-US" dirty="0"/>
              <a:t>Agree with maintaining PPP, the Prehospital Clinical Care and Patient Transport requirements, Inter-facility Transports requirements, Revenue Cycle Management, Compliance and Financial Practices, Disaster/Mass Casualty IR, &amp; PP Education</a:t>
            </a:r>
          </a:p>
        </p:txBody>
      </p:sp>
    </p:spTree>
    <p:extLst>
      <p:ext uri="{BB962C8B-B14F-4D97-AF65-F5344CB8AC3E}">
        <p14:creationId xmlns:p14="http://schemas.microsoft.com/office/powerpoint/2010/main" val="295966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65126"/>
            <a:ext cx="8132885" cy="1325563"/>
          </a:xfrm>
        </p:spPr>
        <p:txBody>
          <a:bodyPr/>
          <a:lstStyle/>
          <a:p>
            <a:r>
              <a:rPr lang="en-US" dirty="0">
                <a:solidFill>
                  <a:schemeClr val="accent2">
                    <a:lumMod val="75000"/>
                  </a:schemeClr>
                </a:solidFill>
              </a:rPr>
              <a:t>CCT Inter-facility Transports</a:t>
            </a:r>
          </a:p>
        </p:txBody>
      </p:sp>
      <p:sp>
        <p:nvSpPr>
          <p:cNvPr id="3" name="Content Placeholder 2"/>
          <p:cNvSpPr>
            <a:spLocks noGrp="1"/>
          </p:cNvSpPr>
          <p:nvPr>
            <p:ph idx="1"/>
          </p:nvPr>
        </p:nvSpPr>
        <p:spPr>
          <a:xfrm>
            <a:off x="747346" y="2199042"/>
            <a:ext cx="7649307" cy="3592158"/>
          </a:xfrm>
        </p:spPr>
        <p:txBody>
          <a:bodyPr/>
          <a:lstStyle/>
          <a:p>
            <a:r>
              <a:rPr lang="en-US" dirty="0"/>
              <a:t>Concerns regarding inclusion of CCT Inter-facility Transports in RFP and in EOA Contract</a:t>
            </a:r>
          </a:p>
          <a:p>
            <a:pPr lvl="1"/>
            <a:r>
              <a:rPr lang="en-US" dirty="0"/>
              <a:t>CCT integral to continuum of discretionary medical decision-making for patient; is a healthcare realm consideration</a:t>
            </a:r>
          </a:p>
          <a:p>
            <a:pPr lvl="1"/>
            <a:r>
              <a:rPr lang="en-US" dirty="0"/>
              <a:t>Critical to optimize timely patient care regarding CCT, but multiple alternatives available for CCT that reduce potential adverse impacts on EMS system’s integrity vs. inclusion in EOA Contract</a:t>
            </a:r>
          </a:p>
        </p:txBody>
      </p:sp>
    </p:spTree>
    <p:extLst>
      <p:ext uri="{BB962C8B-B14F-4D97-AF65-F5344CB8AC3E}">
        <p14:creationId xmlns:p14="http://schemas.microsoft.com/office/powerpoint/2010/main" val="35519094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12424</TotalTime>
  <Words>363</Words>
  <Application>Microsoft Office PowerPoint</Application>
  <PresentationFormat>On-screen Show (4:3)</PresentationFormat>
  <Paragraphs>38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Candara</vt:lpstr>
      <vt:lpstr>Office Theme</vt:lpstr>
      <vt:lpstr>PRESENTED DECEMBER 13, 2018</vt:lpstr>
      <vt:lpstr>Staff Recommendations: Draft RFP for Emergency Ambulance Services</vt:lpstr>
      <vt:lpstr>Section I.  Introduction</vt:lpstr>
      <vt:lpstr>Section II.  Procurement Information</vt:lpstr>
      <vt:lpstr>Section III.  The Solano County EMS System</vt:lpstr>
      <vt:lpstr>Section IV.  Minimum Proposer Requirements</vt:lpstr>
      <vt:lpstr>Section V.  Competitive Proposal Criteria</vt:lpstr>
      <vt:lpstr>CCT Inter-facility Transports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Acosta, Meileen D.</dc:creator>
  <cp:lastModifiedBy>Hogan, Colleen C.</cp:lastModifiedBy>
  <cp:revision>204</cp:revision>
  <cp:lastPrinted>2017-10-24T20:28:07Z</cp:lastPrinted>
  <dcterms:created xsi:type="dcterms:W3CDTF">2017-09-22T01:26:32Z</dcterms:created>
  <dcterms:modified xsi:type="dcterms:W3CDTF">2018-12-14T05:19:40Z</dcterms:modified>
</cp:coreProperties>
</file>