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50"/>
  </p:notesMasterIdLst>
  <p:sldIdLst>
    <p:sldId id="359" r:id="rId2"/>
    <p:sldId id="256" r:id="rId3"/>
    <p:sldId id="257" r:id="rId4"/>
    <p:sldId id="271" r:id="rId5"/>
    <p:sldId id="258" r:id="rId6"/>
    <p:sldId id="343" r:id="rId7"/>
    <p:sldId id="355" r:id="rId8"/>
    <p:sldId id="347" r:id="rId9"/>
    <p:sldId id="356" r:id="rId10"/>
    <p:sldId id="358" r:id="rId11"/>
    <p:sldId id="357" r:id="rId12"/>
    <p:sldId id="329" r:id="rId13"/>
    <p:sldId id="330" r:id="rId14"/>
    <p:sldId id="331" r:id="rId15"/>
    <p:sldId id="328" r:id="rId16"/>
    <p:sldId id="292" r:id="rId17"/>
    <p:sldId id="308" r:id="rId18"/>
    <p:sldId id="306" r:id="rId19"/>
    <p:sldId id="307" r:id="rId20"/>
    <p:sldId id="282" r:id="rId21"/>
    <p:sldId id="310" r:id="rId22"/>
    <p:sldId id="309" r:id="rId23"/>
    <p:sldId id="302" r:id="rId24"/>
    <p:sldId id="314" r:id="rId25"/>
    <p:sldId id="321" r:id="rId26"/>
    <p:sldId id="284" r:id="rId27"/>
    <p:sldId id="285" r:id="rId28"/>
    <p:sldId id="315" r:id="rId29"/>
    <p:sldId id="287" r:id="rId30"/>
    <p:sldId id="288" r:id="rId31"/>
    <p:sldId id="261" r:id="rId32"/>
    <p:sldId id="299" r:id="rId33"/>
    <p:sldId id="335" r:id="rId34"/>
    <p:sldId id="286" r:id="rId35"/>
    <p:sldId id="346" r:id="rId36"/>
    <p:sldId id="351" r:id="rId37"/>
    <p:sldId id="262" r:id="rId38"/>
    <p:sldId id="336" r:id="rId39"/>
    <p:sldId id="352" r:id="rId40"/>
    <p:sldId id="263" r:id="rId41"/>
    <p:sldId id="332" r:id="rId42"/>
    <p:sldId id="353" r:id="rId43"/>
    <p:sldId id="270" r:id="rId44"/>
    <p:sldId id="322" r:id="rId45"/>
    <p:sldId id="281" r:id="rId46"/>
    <p:sldId id="354" r:id="rId47"/>
    <p:sldId id="276" r:id="rId48"/>
    <p:sldId id="320"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29"/>
    <p:restoredTop sz="85420"/>
  </p:normalViewPr>
  <p:slideViewPr>
    <p:cSldViewPr snapToGrid="0" snapToObjects="1">
      <p:cViewPr varScale="1">
        <p:scale>
          <a:sx n="77" d="100"/>
          <a:sy n="77" d="100"/>
        </p:scale>
        <p:origin x="60"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306542F-16F4-4AEE-B89B-B97DCC7DF3AD}"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1EBB25AC-D11B-469D-A7B2-3794C30CFE73}">
      <dgm:prSet/>
      <dgm:spPr/>
      <dgm:t>
        <a:bodyPr/>
        <a:lstStyle/>
        <a:p>
          <a:pPr>
            <a:lnSpc>
              <a:spcPct val="100000"/>
            </a:lnSpc>
          </a:pPr>
          <a:r>
            <a:rPr lang="en-US"/>
            <a:t>Discuss RFP recommendations</a:t>
          </a:r>
        </a:p>
      </dgm:t>
    </dgm:pt>
    <dgm:pt modelId="{0350EDFA-81EA-4827-9B28-3E2DAA1F6C50}" type="parTrans" cxnId="{0F221CC1-8D56-480E-8B7D-EEFE9DE58CA9}">
      <dgm:prSet/>
      <dgm:spPr/>
      <dgm:t>
        <a:bodyPr/>
        <a:lstStyle/>
        <a:p>
          <a:endParaRPr lang="en-US"/>
        </a:p>
      </dgm:t>
    </dgm:pt>
    <dgm:pt modelId="{E73E00D3-7A10-4B02-9414-1DF5A2E47631}" type="sibTrans" cxnId="{0F221CC1-8D56-480E-8B7D-EEFE9DE58CA9}">
      <dgm:prSet/>
      <dgm:spPr/>
      <dgm:t>
        <a:bodyPr/>
        <a:lstStyle/>
        <a:p>
          <a:endParaRPr lang="en-US"/>
        </a:p>
      </dgm:t>
    </dgm:pt>
    <dgm:pt modelId="{0D6600E6-C388-408C-A42E-01F9DE6501C4}">
      <dgm:prSet/>
      <dgm:spPr/>
      <dgm:t>
        <a:bodyPr/>
        <a:lstStyle/>
        <a:p>
          <a:pPr>
            <a:lnSpc>
              <a:spcPct val="100000"/>
            </a:lnSpc>
          </a:pPr>
          <a:r>
            <a:rPr lang="en-US"/>
            <a:t>Literature review</a:t>
          </a:r>
        </a:p>
      </dgm:t>
    </dgm:pt>
    <dgm:pt modelId="{862F01F3-1319-495F-B1EE-4123BFB39228}" type="parTrans" cxnId="{8C85DF32-AEDD-4D5F-A020-A7025C9AA9FD}">
      <dgm:prSet/>
      <dgm:spPr/>
      <dgm:t>
        <a:bodyPr/>
        <a:lstStyle/>
        <a:p>
          <a:endParaRPr lang="en-US"/>
        </a:p>
      </dgm:t>
    </dgm:pt>
    <dgm:pt modelId="{209CD07C-3655-414F-9029-DB838E358342}" type="sibTrans" cxnId="{8C85DF32-AEDD-4D5F-A020-A7025C9AA9FD}">
      <dgm:prSet/>
      <dgm:spPr/>
      <dgm:t>
        <a:bodyPr/>
        <a:lstStyle/>
        <a:p>
          <a:endParaRPr lang="en-US"/>
        </a:p>
      </dgm:t>
    </dgm:pt>
    <dgm:pt modelId="{64AB393D-11C4-4373-9905-7CAEB7492F5D}">
      <dgm:prSet/>
      <dgm:spPr/>
      <dgm:t>
        <a:bodyPr/>
        <a:lstStyle/>
        <a:p>
          <a:pPr>
            <a:lnSpc>
              <a:spcPct val="100000"/>
            </a:lnSpc>
          </a:pPr>
          <a:r>
            <a:rPr lang="en-US" dirty="0"/>
            <a:t>Provide recommendations to the SEMSC Board</a:t>
          </a:r>
        </a:p>
      </dgm:t>
    </dgm:pt>
    <dgm:pt modelId="{B74D0DF5-5434-44B3-87AC-A4A028C051B8}" type="parTrans" cxnId="{3B88A8FF-B015-4B6F-AAB8-17AA8F341FD3}">
      <dgm:prSet/>
      <dgm:spPr/>
      <dgm:t>
        <a:bodyPr/>
        <a:lstStyle/>
        <a:p>
          <a:endParaRPr lang="en-US"/>
        </a:p>
      </dgm:t>
    </dgm:pt>
    <dgm:pt modelId="{42067523-E204-4BC5-952E-6E943A66F2EB}" type="sibTrans" cxnId="{3B88A8FF-B015-4B6F-AAB8-17AA8F341FD3}">
      <dgm:prSet/>
      <dgm:spPr/>
      <dgm:t>
        <a:bodyPr/>
        <a:lstStyle/>
        <a:p>
          <a:endParaRPr lang="en-US"/>
        </a:p>
      </dgm:t>
    </dgm:pt>
    <dgm:pt modelId="{5F430443-BECF-418E-AF63-592B147B0FA2}">
      <dgm:prSet/>
      <dgm:spPr/>
      <dgm:t>
        <a:bodyPr/>
        <a:lstStyle/>
        <a:p>
          <a:pPr>
            <a:lnSpc>
              <a:spcPct val="100000"/>
            </a:lnSpc>
          </a:pPr>
          <a:r>
            <a:rPr lang="en-US"/>
            <a:t>Medical, patient care-centered perspective</a:t>
          </a:r>
        </a:p>
      </dgm:t>
    </dgm:pt>
    <dgm:pt modelId="{74F05053-3159-41A9-AE8B-982EFF7786D7}" type="parTrans" cxnId="{6BE45697-C90A-403D-A7F9-BDCC1534720F}">
      <dgm:prSet/>
      <dgm:spPr/>
      <dgm:t>
        <a:bodyPr/>
        <a:lstStyle/>
        <a:p>
          <a:endParaRPr lang="en-US"/>
        </a:p>
      </dgm:t>
    </dgm:pt>
    <dgm:pt modelId="{64D1ECDD-B645-4360-983B-EFFC77E8BEB0}" type="sibTrans" cxnId="{6BE45697-C90A-403D-A7F9-BDCC1534720F}">
      <dgm:prSet/>
      <dgm:spPr/>
      <dgm:t>
        <a:bodyPr/>
        <a:lstStyle/>
        <a:p>
          <a:endParaRPr lang="en-US"/>
        </a:p>
      </dgm:t>
    </dgm:pt>
    <dgm:pt modelId="{759F14AE-276F-45C8-83BB-BE16DBEE7356}" type="pres">
      <dgm:prSet presAssocID="{7306542F-16F4-4AEE-B89B-B97DCC7DF3AD}" presName="root" presStyleCnt="0">
        <dgm:presLayoutVars>
          <dgm:dir/>
          <dgm:resizeHandles val="exact"/>
        </dgm:presLayoutVars>
      </dgm:prSet>
      <dgm:spPr/>
    </dgm:pt>
    <dgm:pt modelId="{71E21898-FFA1-4508-9EE1-93360E73A12D}" type="pres">
      <dgm:prSet presAssocID="{1EBB25AC-D11B-469D-A7B2-3794C30CFE73}" presName="compNode" presStyleCnt="0"/>
      <dgm:spPr/>
    </dgm:pt>
    <dgm:pt modelId="{965A525D-A717-4E79-A391-234322837421}" type="pres">
      <dgm:prSet presAssocID="{1EBB25AC-D11B-469D-A7B2-3794C30CFE73}" presName="bgRect" presStyleLbl="bgShp" presStyleIdx="0" presStyleCnt="4"/>
      <dgm:spPr/>
    </dgm:pt>
    <dgm:pt modelId="{266D562D-3E1B-46E5-B8D4-66B83139A252}" type="pres">
      <dgm:prSet presAssocID="{1EBB25AC-D11B-469D-A7B2-3794C30CFE7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2FF0C663-D997-40EB-9BEA-B386566D03CF}" type="pres">
      <dgm:prSet presAssocID="{1EBB25AC-D11B-469D-A7B2-3794C30CFE73}" presName="spaceRect" presStyleCnt="0"/>
      <dgm:spPr/>
    </dgm:pt>
    <dgm:pt modelId="{EDC1F5DC-B63E-4C3E-8F07-1168D7C932E9}" type="pres">
      <dgm:prSet presAssocID="{1EBB25AC-D11B-469D-A7B2-3794C30CFE73}" presName="parTx" presStyleLbl="revTx" presStyleIdx="0" presStyleCnt="4">
        <dgm:presLayoutVars>
          <dgm:chMax val="0"/>
          <dgm:chPref val="0"/>
        </dgm:presLayoutVars>
      </dgm:prSet>
      <dgm:spPr/>
    </dgm:pt>
    <dgm:pt modelId="{A6221E4A-F17B-4853-A7D4-449F5A6F653F}" type="pres">
      <dgm:prSet presAssocID="{E73E00D3-7A10-4B02-9414-1DF5A2E47631}" presName="sibTrans" presStyleCnt="0"/>
      <dgm:spPr/>
    </dgm:pt>
    <dgm:pt modelId="{EBD5B944-59B6-470E-B6CC-D7D0A63D72AB}" type="pres">
      <dgm:prSet presAssocID="{5F430443-BECF-418E-AF63-592B147B0FA2}" presName="compNode" presStyleCnt="0"/>
      <dgm:spPr/>
    </dgm:pt>
    <dgm:pt modelId="{97251B9E-C121-4730-8EDC-DB6F3884B99A}" type="pres">
      <dgm:prSet presAssocID="{5F430443-BECF-418E-AF63-592B147B0FA2}" presName="bgRect" presStyleLbl="bgShp" presStyleIdx="1" presStyleCnt="4"/>
      <dgm:spPr/>
    </dgm:pt>
    <dgm:pt modelId="{D17360C8-3960-43B0-A46E-819A2FC65BEE}" type="pres">
      <dgm:prSet presAssocID="{5F430443-BECF-418E-AF63-592B147B0FA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1B128448-1146-4631-8400-EDFD02966A4E}" type="pres">
      <dgm:prSet presAssocID="{5F430443-BECF-418E-AF63-592B147B0FA2}" presName="spaceRect" presStyleCnt="0"/>
      <dgm:spPr/>
    </dgm:pt>
    <dgm:pt modelId="{644AEE9D-FCCD-4512-B431-4A4D47169A78}" type="pres">
      <dgm:prSet presAssocID="{5F430443-BECF-418E-AF63-592B147B0FA2}" presName="parTx" presStyleLbl="revTx" presStyleIdx="1" presStyleCnt="4">
        <dgm:presLayoutVars>
          <dgm:chMax val="0"/>
          <dgm:chPref val="0"/>
        </dgm:presLayoutVars>
      </dgm:prSet>
      <dgm:spPr/>
    </dgm:pt>
    <dgm:pt modelId="{B296DB62-CE17-1B4F-AE93-886D55064227}" type="pres">
      <dgm:prSet presAssocID="{64D1ECDD-B645-4360-983B-EFFC77E8BEB0}" presName="sibTrans" presStyleCnt="0"/>
      <dgm:spPr/>
    </dgm:pt>
    <dgm:pt modelId="{46B4D505-464B-4E48-9DDA-87458E5DC480}" type="pres">
      <dgm:prSet presAssocID="{0D6600E6-C388-408C-A42E-01F9DE6501C4}" presName="compNode" presStyleCnt="0"/>
      <dgm:spPr/>
    </dgm:pt>
    <dgm:pt modelId="{AC0865CB-F35D-4DD2-8181-8BCA4C0A9C9F}" type="pres">
      <dgm:prSet presAssocID="{0D6600E6-C388-408C-A42E-01F9DE6501C4}" presName="bgRect" presStyleLbl="bgShp" presStyleIdx="2" presStyleCnt="4"/>
      <dgm:spPr/>
    </dgm:pt>
    <dgm:pt modelId="{2E85AC13-E166-42FC-80FC-B91B2D692021}" type="pres">
      <dgm:prSet presAssocID="{0D6600E6-C388-408C-A42E-01F9DE6501C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64320C28-C00E-4D71-B134-3867DDDB93ED}" type="pres">
      <dgm:prSet presAssocID="{0D6600E6-C388-408C-A42E-01F9DE6501C4}" presName="spaceRect" presStyleCnt="0"/>
      <dgm:spPr/>
    </dgm:pt>
    <dgm:pt modelId="{D8674129-6044-43C4-9BE0-9B4B4EAB5FE3}" type="pres">
      <dgm:prSet presAssocID="{0D6600E6-C388-408C-A42E-01F9DE6501C4}" presName="parTx" presStyleLbl="revTx" presStyleIdx="2" presStyleCnt="4">
        <dgm:presLayoutVars>
          <dgm:chMax val="0"/>
          <dgm:chPref val="0"/>
        </dgm:presLayoutVars>
      </dgm:prSet>
      <dgm:spPr/>
    </dgm:pt>
    <dgm:pt modelId="{1A32746F-B13F-4468-9B15-7B056F325BA6}" type="pres">
      <dgm:prSet presAssocID="{209CD07C-3655-414F-9029-DB838E358342}" presName="sibTrans" presStyleCnt="0"/>
      <dgm:spPr/>
    </dgm:pt>
    <dgm:pt modelId="{0B1070B1-3A11-4EF6-84B0-356824A83CC0}" type="pres">
      <dgm:prSet presAssocID="{64AB393D-11C4-4373-9905-7CAEB7492F5D}" presName="compNode" presStyleCnt="0"/>
      <dgm:spPr/>
    </dgm:pt>
    <dgm:pt modelId="{EF84B365-682E-479B-B0BC-D3A62A2C2654}" type="pres">
      <dgm:prSet presAssocID="{64AB393D-11C4-4373-9905-7CAEB7492F5D}" presName="bgRect" presStyleLbl="bgShp" presStyleIdx="3" presStyleCnt="4"/>
      <dgm:spPr/>
    </dgm:pt>
    <dgm:pt modelId="{31FE735F-3F07-40E1-BF27-22C4127BD330}" type="pres">
      <dgm:prSet presAssocID="{64AB393D-11C4-4373-9905-7CAEB7492F5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1FD63751-6DA7-4C99-B7E6-16B74B6E3795}" type="pres">
      <dgm:prSet presAssocID="{64AB393D-11C4-4373-9905-7CAEB7492F5D}" presName="spaceRect" presStyleCnt="0"/>
      <dgm:spPr/>
    </dgm:pt>
    <dgm:pt modelId="{9F7113A7-355B-42CA-A5D5-E0E0D5E991B6}" type="pres">
      <dgm:prSet presAssocID="{64AB393D-11C4-4373-9905-7CAEB7492F5D}" presName="parTx" presStyleLbl="revTx" presStyleIdx="3" presStyleCnt="4">
        <dgm:presLayoutVars>
          <dgm:chMax val="0"/>
          <dgm:chPref val="0"/>
        </dgm:presLayoutVars>
      </dgm:prSet>
      <dgm:spPr/>
    </dgm:pt>
  </dgm:ptLst>
  <dgm:cxnLst>
    <dgm:cxn modelId="{359B4812-FFA3-C742-A756-4227858326E8}" type="presOf" srcId="{5F430443-BECF-418E-AF63-592B147B0FA2}" destId="{644AEE9D-FCCD-4512-B431-4A4D47169A78}" srcOrd="0" destOrd="0" presId="urn:microsoft.com/office/officeart/2018/2/layout/IconVerticalSolidList"/>
    <dgm:cxn modelId="{AD7FB729-23E7-4D32-B156-CC3721DFFE93}" type="presOf" srcId="{7306542F-16F4-4AEE-B89B-B97DCC7DF3AD}" destId="{759F14AE-276F-45C8-83BB-BE16DBEE7356}" srcOrd="0" destOrd="0" presId="urn:microsoft.com/office/officeart/2018/2/layout/IconVerticalSolidList"/>
    <dgm:cxn modelId="{8C85DF32-AEDD-4D5F-A020-A7025C9AA9FD}" srcId="{7306542F-16F4-4AEE-B89B-B97DCC7DF3AD}" destId="{0D6600E6-C388-408C-A42E-01F9DE6501C4}" srcOrd="2" destOrd="0" parTransId="{862F01F3-1319-495F-B1EE-4123BFB39228}" sibTransId="{209CD07C-3655-414F-9029-DB838E358342}"/>
    <dgm:cxn modelId="{E6B47562-4353-634A-872A-51139CD2DA94}" type="presOf" srcId="{1EBB25AC-D11B-469D-A7B2-3794C30CFE73}" destId="{EDC1F5DC-B63E-4C3E-8F07-1168D7C932E9}" srcOrd="0" destOrd="0" presId="urn:microsoft.com/office/officeart/2018/2/layout/IconVerticalSolidList"/>
    <dgm:cxn modelId="{7FA9AB52-9362-3647-AC8B-0CFF9643C53D}" type="presOf" srcId="{64AB393D-11C4-4373-9905-7CAEB7492F5D}" destId="{9F7113A7-355B-42CA-A5D5-E0E0D5E991B6}" srcOrd="0" destOrd="0" presId="urn:microsoft.com/office/officeart/2018/2/layout/IconVerticalSolidList"/>
    <dgm:cxn modelId="{6BE45697-C90A-403D-A7F9-BDCC1534720F}" srcId="{7306542F-16F4-4AEE-B89B-B97DCC7DF3AD}" destId="{5F430443-BECF-418E-AF63-592B147B0FA2}" srcOrd="1" destOrd="0" parTransId="{74F05053-3159-41A9-AE8B-982EFF7786D7}" sibTransId="{64D1ECDD-B645-4360-983B-EFFC77E8BEB0}"/>
    <dgm:cxn modelId="{06EA1CB8-24BB-9146-A248-EFBAF8DB999C}" type="presOf" srcId="{0D6600E6-C388-408C-A42E-01F9DE6501C4}" destId="{D8674129-6044-43C4-9BE0-9B4B4EAB5FE3}" srcOrd="0" destOrd="0" presId="urn:microsoft.com/office/officeart/2018/2/layout/IconVerticalSolidList"/>
    <dgm:cxn modelId="{0F221CC1-8D56-480E-8B7D-EEFE9DE58CA9}" srcId="{7306542F-16F4-4AEE-B89B-B97DCC7DF3AD}" destId="{1EBB25AC-D11B-469D-A7B2-3794C30CFE73}" srcOrd="0" destOrd="0" parTransId="{0350EDFA-81EA-4827-9B28-3E2DAA1F6C50}" sibTransId="{E73E00D3-7A10-4B02-9414-1DF5A2E47631}"/>
    <dgm:cxn modelId="{3B88A8FF-B015-4B6F-AAB8-17AA8F341FD3}" srcId="{7306542F-16F4-4AEE-B89B-B97DCC7DF3AD}" destId="{64AB393D-11C4-4373-9905-7CAEB7492F5D}" srcOrd="3" destOrd="0" parTransId="{B74D0DF5-5434-44B3-87AC-A4A028C051B8}" sibTransId="{42067523-E204-4BC5-952E-6E943A66F2EB}"/>
    <dgm:cxn modelId="{65FED9CC-0581-F74E-899E-D5724F0667B2}" type="presParOf" srcId="{759F14AE-276F-45C8-83BB-BE16DBEE7356}" destId="{71E21898-FFA1-4508-9EE1-93360E73A12D}" srcOrd="0" destOrd="0" presId="urn:microsoft.com/office/officeart/2018/2/layout/IconVerticalSolidList"/>
    <dgm:cxn modelId="{3950ACFB-B7DF-A941-A49E-1A8CD521FEEC}" type="presParOf" srcId="{71E21898-FFA1-4508-9EE1-93360E73A12D}" destId="{965A525D-A717-4E79-A391-234322837421}" srcOrd="0" destOrd="0" presId="urn:microsoft.com/office/officeart/2018/2/layout/IconVerticalSolidList"/>
    <dgm:cxn modelId="{CC33F242-C659-9F44-AA5B-FE10F4BDC329}" type="presParOf" srcId="{71E21898-FFA1-4508-9EE1-93360E73A12D}" destId="{266D562D-3E1B-46E5-B8D4-66B83139A252}" srcOrd="1" destOrd="0" presId="urn:microsoft.com/office/officeart/2018/2/layout/IconVerticalSolidList"/>
    <dgm:cxn modelId="{435A9B5D-EEE1-3B42-8118-C94197D934FD}" type="presParOf" srcId="{71E21898-FFA1-4508-9EE1-93360E73A12D}" destId="{2FF0C663-D997-40EB-9BEA-B386566D03CF}" srcOrd="2" destOrd="0" presId="urn:microsoft.com/office/officeart/2018/2/layout/IconVerticalSolidList"/>
    <dgm:cxn modelId="{E8821328-BF08-344A-81F0-A2A5660F1652}" type="presParOf" srcId="{71E21898-FFA1-4508-9EE1-93360E73A12D}" destId="{EDC1F5DC-B63E-4C3E-8F07-1168D7C932E9}" srcOrd="3" destOrd="0" presId="urn:microsoft.com/office/officeart/2018/2/layout/IconVerticalSolidList"/>
    <dgm:cxn modelId="{9C1A7654-038F-7F47-A8A2-9682BD5A9414}" type="presParOf" srcId="{759F14AE-276F-45C8-83BB-BE16DBEE7356}" destId="{A6221E4A-F17B-4853-A7D4-449F5A6F653F}" srcOrd="1" destOrd="0" presId="urn:microsoft.com/office/officeart/2018/2/layout/IconVerticalSolidList"/>
    <dgm:cxn modelId="{2FE8655B-5BBF-0143-8B19-B107ECB49874}" type="presParOf" srcId="{759F14AE-276F-45C8-83BB-BE16DBEE7356}" destId="{EBD5B944-59B6-470E-B6CC-D7D0A63D72AB}" srcOrd="2" destOrd="0" presId="urn:microsoft.com/office/officeart/2018/2/layout/IconVerticalSolidList"/>
    <dgm:cxn modelId="{33B40150-6B53-9E4F-BC9D-18549669EC55}" type="presParOf" srcId="{EBD5B944-59B6-470E-B6CC-D7D0A63D72AB}" destId="{97251B9E-C121-4730-8EDC-DB6F3884B99A}" srcOrd="0" destOrd="0" presId="urn:microsoft.com/office/officeart/2018/2/layout/IconVerticalSolidList"/>
    <dgm:cxn modelId="{A0C5AEF6-8FF6-B245-B4BC-BB7855104083}" type="presParOf" srcId="{EBD5B944-59B6-470E-B6CC-D7D0A63D72AB}" destId="{D17360C8-3960-43B0-A46E-819A2FC65BEE}" srcOrd="1" destOrd="0" presId="urn:microsoft.com/office/officeart/2018/2/layout/IconVerticalSolidList"/>
    <dgm:cxn modelId="{B83F57E5-7936-AD4E-BDB4-E6E89BAD7C7A}" type="presParOf" srcId="{EBD5B944-59B6-470E-B6CC-D7D0A63D72AB}" destId="{1B128448-1146-4631-8400-EDFD02966A4E}" srcOrd="2" destOrd="0" presId="urn:microsoft.com/office/officeart/2018/2/layout/IconVerticalSolidList"/>
    <dgm:cxn modelId="{52DF5E51-38F7-154E-B510-9A3E4D0C050C}" type="presParOf" srcId="{EBD5B944-59B6-470E-B6CC-D7D0A63D72AB}" destId="{644AEE9D-FCCD-4512-B431-4A4D47169A78}" srcOrd="3" destOrd="0" presId="urn:microsoft.com/office/officeart/2018/2/layout/IconVerticalSolidList"/>
    <dgm:cxn modelId="{46DCC7DF-D337-2046-B148-A2F97F1BB94A}" type="presParOf" srcId="{759F14AE-276F-45C8-83BB-BE16DBEE7356}" destId="{B296DB62-CE17-1B4F-AE93-886D55064227}" srcOrd="3" destOrd="0" presId="urn:microsoft.com/office/officeart/2018/2/layout/IconVerticalSolidList"/>
    <dgm:cxn modelId="{7EB4F0A5-E5B9-E34C-9799-6E6C141701FE}" type="presParOf" srcId="{759F14AE-276F-45C8-83BB-BE16DBEE7356}" destId="{46B4D505-464B-4E48-9DDA-87458E5DC480}" srcOrd="4" destOrd="0" presId="urn:microsoft.com/office/officeart/2018/2/layout/IconVerticalSolidList"/>
    <dgm:cxn modelId="{4622ED73-41BC-CD42-A4BF-A01D583C10FC}" type="presParOf" srcId="{46B4D505-464B-4E48-9DDA-87458E5DC480}" destId="{AC0865CB-F35D-4DD2-8181-8BCA4C0A9C9F}" srcOrd="0" destOrd="0" presId="urn:microsoft.com/office/officeart/2018/2/layout/IconVerticalSolidList"/>
    <dgm:cxn modelId="{6BFCA13E-B47F-094C-90E8-0A7752992160}" type="presParOf" srcId="{46B4D505-464B-4E48-9DDA-87458E5DC480}" destId="{2E85AC13-E166-42FC-80FC-B91B2D692021}" srcOrd="1" destOrd="0" presId="urn:microsoft.com/office/officeart/2018/2/layout/IconVerticalSolidList"/>
    <dgm:cxn modelId="{8BA35004-9565-CB4E-B7B6-EFF4A9C75C58}" type="presParOf" srcId="{46B4D505-464B-4E48-9DDA-87458E5DC480}" destId="{64320C28-C00E-4D71-B134-3867DDDB93ED}" srcOrd="2" destOrd="0" presId="urn:microsoft.com/office/officeart/2018/2/layout/IconVerticalSolidList"/>
    <dgm:cxn modelId="{1A05FA09-5EF3-8842-BB61-7E0AE96035F5}" type="presParOf" srcId="{46B4D505-464B-4E48-9DDA-87458E5DC480}" destId="{D8674129-6044-43C4-9BE0-9B4B4EAB5FE3}" srcOrd="3" destOrd="0" presId="urn:microsoft.com/office/officeart/2018/2/layout/IconVerticalSolidList"/>
    <dgm:cxn modelId="{1B92CF59-C067-E647-B8A2-D719DF57AC31}" type="presParOf" srcId="{759F14AE-276F-45C8-83BB-BE16DBEE7356}" destId="{1A32746F-B13F-4468-9B15-7B056F325BA6}" srcOrd="5" destOrd="0" presId="urn:microsoft.com/office/officeart/2018/2/layout/IconVerticalSolidList"/>
    <dgm:cxn modelId="{F1A0CBB8-D211-9F4D-921D-9848BCBDFB6A}" type="presParOf" srcId="{759F14AE-276F-45C8-83BB-BE16DBEE7356}" destId="{0B1070B1-3A11-4EF6-84B0-356824A83CC0}" srcOrd="6" destOrd="0" presId="urn:microsoft.com/office/officeart/2018/2/layout/IconVerticalSolidList"/>
    <dgm:cxn modelId="{33809487-0290-E44A-8922-68BF9EEB90B6}" type="presParOf" srcId="{0B1070B1-3A11-4EF6-84B0-356824A83CC0}" destId="{EF84B365-682E-479B-B0BC-D3A62A2C2654}" srcOrd="0" destOrd="0" presId="urn:microsoft.com/office/officeart/2018/2/layout/IconVerticalSolidList"/>
    <dgm:cxn modelId="{70547282-3449-3C40-9125-E9BFA152DCC1}" type="presParOf" srcId="{0B1070B1-3A11-4EF6-84B0-356824A83CC0}" destId="{31FE735F-3F07-40E1-BF27-22C4127BD330}" srcOrd="1" destOrd="0" presId="urn:microsoft.com/office/officeart/2018/2/layout/IconVerticalSolidList"/>
    <dgm:cxn modelId="{B9FB3873-F526-924B-A9AD-62AD9B309820}" type="presParOf" srcId="{0B1070B1-3A11-4EF6-84B0-356824A83CC0}" destId="{1FD63751-6DA7-4C99-B7E6-16B74B6E3795}" srcOrd="2" destOrd="0" presId="urn:microsoft.com/office/officeart/2018/2/layout/IconVerticalSolidList"/>
    <dgm:cxn modelId="{4A0364C6-7BF4-8645-AF94-B69D42E582F9}" type="presParOf" srcId="{0B1070B1-3A11-4EF6-84B0-356824A83CC0}" destId="{9F7113A7-355B-42CA-A5D5-E0E0D5E991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A525D-A717-4E79-A391-234322837421}">
      <dsp:nvSpPr>
        <dsp:cNvPr id="0" name=""/>
        <dsp:cNvSpPr/>
      </dsp:nvSpPr>
      <dsp:spPr>
        <a:xfrm>
          <a:off x="0" y="2045"/>
          <a:ext cx="5607050" cy="103652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66D562D-3E1B-46E5-B8D4-66B83139A252}">
      <dsp:nvSpPr>
        <dsp:cNvPr id="0" name=""/>
        <dsp:cNvSpPr/>
      </dsp:nvSpPr>
      <dsp:spPr>
        <a:xfrm>
          <a:off x="313549" y="235264"/>
          <a:ext cx="570090" cy="5700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DC1F5DC-B63E-4C3E-8F07-1168D7C932E9}">
      <dsp:nvSpPr>
        <dsp:cNvPr id="0" name=""/>
        <dsp:cNvSpPr/>
      </dsp:nvSpPr>
      <dsp:spPr>
        <a:xfrm>
          <a:off x="1197190" y="2045"/>
          <a:ext cx="4409859" cy="10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699" tIns="109699" rIns="109699" bIns="109699" numCol="1" spcCol="1270" anchor="ctr" anchorCtr="0">
          <a:noAutofit/>
        </a:bodyPr>
        <a:lstStyle/>
        <a:p>
          <a:pPr marL="0" lvl="0" indent="0" algn="l" defTabSz="977900">
            <a:lnSpc>
              <a:spcPct val="100000"/>
            </a:lnSpc>
            <a:spcBef>
              <a:spcPct val="0"/>
            </a:spcBef>
            <a:spcAft>
              <a:spcPct val="35000"/>
            </a:spcAft>
            <a:buNone/>
          </a:pPr>
          <a:r>
            <a:rPr lang="en-US" sz="2200" kern="1200"/>
            <a:t>Discuss RFP recommendations</a:t>
          </a:r>
        </a:p>
      </dsp:txBody>
      <dsp:txXfrm>
        <a:off x="1197190" y="2045"/>
        <a:ext cx="4409859" cy="1036528"/>
      </dsp:txXfrm>
    </dsp:sp>
    <dsp:sp modelId="{97251B9E-C121-4730-8EDC-DB6F3884B99A}">
      <dsp:nvSpPr>
        <dsp:cNvPr id="0" name=""/>
        <dsp:cNvSpPr/>
      </dsp:nvSpPr>
      <dsp:spPr>
        <a:xfrm>
          <a:off x="0" y="1297705"/>
          <a:ext cx="5607050" cy="103652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17360C8-3960-43B0-A46E-819A2FC65BEE}">
      <dsp:nvSpPr>
        <dsp:cNvPr id="0" name=""/>
        <dsp:cNvSpPr/>
      </dsp:nvSpPr>
      <dsp:spPr>
        <a:xfrm>
          <a:off x="313549" y="1530924"/>
          <a:ext cx="570090" cy="5700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44AEE9D-FCCD-4512-B431-4A4D47169A78}">
      <dsp:nvSpPr>
        <dsp:cNvPr id="0" name=""/>
        <dsp:cNvSpPr/>
      </dsp:nvSpPr>
      <dsp:spPr>
        <a:xfrm>
          <a:off x="1197190" y="1297705"/>
          <a:ext cx="4409859" cy="10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699" tIns="109699" rIns="109699" bIns="109699" numCol="1" spcCol="1270" anchor="ctr" anchorCtr="0">
          <a:noAutofit/>
        </a:bodyPr>
        <a:lstStyle/>
        <a:p>
          <a:pPr marL="0" lvl="0" indent="0" algn="l" defTabSz="977900">
            <a:lnSpc>
              <a:spcPct val="100000"/>
            </a:lnSpc>
            <a:spcBef>
              <a:spcPct val="0"/>
            </a:spcBef>
            <a:spcAft>
              <a:spcPct val="35000"/>
            </a:spcAft>
            <a:buNone/>
          </a:pPr>
          <a:r>
            <a:rPr lang="en-US" sz="2200" kern="1200"/>
            <a:t>Medical, patient care-centered perspective</a:t>
          </a:r>
        </a:p>
      </dsp:txBody>
      <dsp:txXfrm>
        <a:off x="1197190" y="1297705"/>
        <a:ext cx="4409859" cy="1036528"/>
      </dsp:txXfrm>
    </dsp:sp>
    <dsp:sp modelId="{AC0865CB-F35D-4DD2-8181-8BCA4C0A9C9F}">
      <dsp:nvSpPr>
        <dsp:cNvPr id="0" name=""/>
        <dsp:cNvSpPr/>
      </dsp:nvSpPr>
      <dsp:spPr>
        <a:xfrm>
          <a:off x="0" y="2593366"/>
          <a:ext cx="5607050" cy="103652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E85AC13-E166-42FC-80FC-B91B2D692021}">
      <dsp:nvSpPr>
        <dsp:cNvPr id="0" name=""/>
        <dsp:cNvSpPr/>
      </dsp:nvSpPr>
      <dsp:spPr>
        <a:xfrm>
          <a:off x="313549" y="2826584"/>
          <a:ext cx="570090" cy="5700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8674129-6044-43C4-9BE0-9B4B4EAB5FE3}">
      <dsp:nvSpPr>
        <dsp:cNvPr id="0" name=""/>
        <dsp:cNvSpPr/>
      </dsp:nvSpPr>
      <dsp:spPr>
        <a:xfrm>
          <a:off x="1197190" y="2593366"/>
          <a:ext cx="4409859" cy="10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699" tIns="109699" rIns="109699" bIns="109699" numCol="1" spcCol="1270" anchor="ctr" anchorCtr="0">
          <a:noAutofit/>
        </a:bodyPr>
        <a:lstStyle/>
        <a:p>
          <a:pPr marL="0" lvl="0" indent="0" algn="l" defTabSz="977900">
            <a:lnSpc>
              <a:spcPct val="100000"/>
            </a:lnSpc>
            <a:spcBef>
              <a:spcPct val="0"/>
            </a:spcBef>
            <a:spcAft>
              <a:spcPct val="35000"/>
            </a:spcAft>
            <a:buNone/>
          </a:pPr>
          <a:r>
            <a:rPr lang="en-US" sz="2200" kern="1200"/>
            <a:t>Literature review</a:t>
          </a:r>
        </a:p>
      </dsp:txBody>
      <dsp:txXfrm>
        <a:off x="1197190" y="2593366"/>
        <a:ext cx="4409859" cy="1036528"/>
      </dsp:txXfrm>
    </dsp:sp>
    <dsp:sp modelId="{EF84B365-682E-479B-B0BC-D3A62A2C2654}">
      <dsp:nvSpPr>
        <dsp:cNvPr id="0" name=""/>
        <dsp:cNvSpPr/>
      </dsp:nvSpPr>
      <dsp:spPr>
        <a:xfrm>
          <a:off x="0" y="3889026"/>
          <a:ext cx="5607050" cy="103652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FE735F-3F07-40E1-BF27-22C4127BD330}">
      <dsp:nvSpPr>
        <dsp:cNvPr id="0" name=""/>
        <dsp:cNvSpPr/>
      </dsp:nvSpPr>
      <dsp:spPr>
        <a:xfrm>
          <a:off x="313549" y="4122245"/>
          <a:ext cx="570090" cy="5700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F7113A7-355B-42CA-A5D5-E0E0D5E991B6}">
      <dsp:nvSpPr>
        <dsp:cNvPr id="0" name=""/>
        <dsp:cNvSpPr/>
      </dsp:nvSpPr>
      <dsp:spPr>
        <a:xfrm>
          <a:off x="1197190" y="3889026"/>
          <a:ext cx="4409859" cy="10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699" tIns="109699" rIns="109699" bIns="109699" numCol="1" spcCol="1270" anchor="ctr" anchorCtr="0">
          <a:noAutofit/>
        </a:bodyPr>
        <a:lstStyle/>
        <a:p>
          <a:pPr marL="0" lvl="0" indent="0" algn="l" defTabSz="977900">
            <a:lnSpc>
              <a:spcPct val="100000"/>
            </a:lnSpc>
            <a:spcBef>
              <a:spcPct val="0"/>
            </a:spcBef>
            <a:spcAft>
              <a:spcPct val="35000"/>
            </a:spcAft>
            <a:buNone/>
          </a:pPr>
          <a:r>
            <a:rPr lang="en-US" sz="2200" kern="1200" dirty="0"/>
            <a:t>Provide recommendations to the SEMSC Board</a:t>
          </a:r>
        </a:p>
      </dsp:txBody>
      <dsp:txXfrm>
        <a:off x="1197190" y="3889026"/>
        <a:ext cx="4409859" cy="10365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5C3B9-9E89-384C-9235-09255E8BF01D}" type="datetimeFigureOut">
              <a:rPr lang="en-US" smtClean="0"/>
              <a:t>12/13/2018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0814B4-DDED-DA46-A519-E067333D3E6D}" type="slidenum">
              <a:rPr lang="en-US" smtClean="0"/>
              <a:t>‹#›</a:t>
            </a:fld>
            <a:endParaRPr lang="en-US"/>
          </a:p>
        </p:txBody>
      </p:sp>
    </p:spTree>
    <p:extLst>
      <p:ext uri="{BB962C8B-B14F-4D97-AF65-F5344CB8AC3E}">
        <p14:creationId xmlns:p14="http://schemas.microsoft.com/office/powerpoint/2010/main" val="1821786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andfonline.com/doi/full/10.1080/1090312070120598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all fire first responders go to Priority-1 calls. Some agencies go to Priority-2 calls and others also go to Priority-3 calls in certain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Their </a:t>
            </a:r>
          </a:p>
          <a:p>
            <a:endParaRPr lang="en-US" dirty="0"/>
          </a:p>
        </p:txBody>
      </p:sp>
      <p:sp>
        <p:nvSpPr>
          <p:cNvPr id="4" name="Slide Number Placeholder 3"/>
          <p:cNvSpPr>
            <a:spLocks noGrp="1"/>
          </p:cNvSpPr>
          <p:nvPr>
            <p:ph type="sldNum" sz="quarter" idx="5"/>
          </p:nvPr>
        </p:nvSpPr>
        <p:spPr/>
        <p:txBody>
          <a:bodyPr/>
          <a:lstStyle/>
          <a:p>
            <a:fld id="{4F0814B4-DDED-DA46-A519-E067333D3E6D}" type="slidenum">
              <a:rPr lang="en-US" smtClean="0"/>
              <a:t>7</a:t>
            </a:fld>
            <a:endParaRPr lang="en-US"/>
          </a:p>
        </p:txBody>
      </p:sp>
    </p:spTree>
    <p:extLst>
      <p:ext uri="{BB962C8B-B14F-4D97-AF65-F5344CB8AC3E}">
        <p14:creationId xmlns:p14="http://schemas.microsoft.com/office/powerpoint/2010/main" val="167802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1983 for Salt Lake City change</a:t>
            </a:r>
          </a:p>
          <a:p>
            <a:r>
              <a:rPr lang="en-US" sz="1200" b="0" i="0" kern="1200" dirty="0">
                <a:solidFill>
                  <a:schemeClr val="tx1"/>
                </a:solidFill>
                <a:effectLst/>
                <a:latin typeface="+mn-lt"/>
                <a:ea typeface="+mn-ea"/>
                <a:cs typeface="+mn-cs"/>
              </a:rPr>
              <a:t>these studies/data do </a:t>
            </a:r>
            <a:r>
              <a:rPr lang="en-US" sz="1200" b="0" i="1" kern="1200" dirty="0">
                <a:solidFill>
                  <a:schemeClr val="tx1"/>
                </a:solidFill>
                <a:effectLst/>
                <a:latin typeface="+mn-lt"/>
                <a:ea typeface="+mn-ea"/>
                <a:cs typeface="+mn-cs"/>
              </a:rPr>
              <a:t>not </a:t>
            </a:r>
            <a:r>
              <a:rPr lang="en-US" sz="1200" b="0" i="0" kern="1200" dirty="0">
                <a:solidFill>
                  <a:schemeClr val="tx1"/>
                </a:solidFill>
                <a:effectLst/>
                <a:latin typeface="+mn-lt"/>
                <a:ea typeface="+mn-ea"/>
                <a:cs typeface="+mn-cs"/>
              </a:rPr>
              <a:t>distinguish between fire-based or non-fire-based EMS systems; in other words, these data would be applicable to any EMS system configuration.  Also, there is no basis to conclude from these data or the methodology used by the authors that the conclusions of these studies are inapplicable to California or Solano County. </a:t>
            </a:r>
            <a:endParaRPr lang="en-US" dirty="0"/>
          </a:p>
        </p:txBody>
      </p:sp>
      <p:sp>
        <p:nvSpPr>
          <p:cNvPr id="4" name="Slide Number Placeholder 3"/>
          <p:cNvSpPr>
            <a:spLocks noGrp="1"/>
          </p:cNvSpPr>
          <p:nvPr>
            <p:ph type="sldNum" sz="quarter" idx="5"/>
          </p:nvPr>
        </p:nvSpPr>
        <p:spPr/>
        <p:txBody>
          <a:bodyPr/>
          <a:lstStyle/>
          <a:p>
            <a:fld id="{4F0814B4-DDED-DA46-A519-E067333D3E6D}" type="slidenum">
              <a:rPr lang="en-US" smtClean="0"/>
              <a:t>27</a:t>
            </a:fld>
            <a:endParaRPr lang="en-US"/>
          </a:p>
        </p:txBody>
      </p:sp>
    </p:spTree>
    <p:extLst>
      <p:ext uri="{BB962C8B-B14F-4D97-AF65-F5344CB8AC3E}">
        <p14:creationId xmlns:p14="http://schemas.microsoft.com/office/powerpoint/2010/main" val="217979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1983 for Salt Lake City change</a:t>
            </a:r>
          </a:p>
        </p:txBody>
      </p:sp>
      <p:sp>
        <p:nvSpPr>
          <p:cNvPr id="4" name="Slide Number Placeholder 3"/>
          <p:cNvSpPr>
            <a:spLocks noGrp="1"/>
          </p:cNvSpPr>
          <p:nvPr>
            <p:ph type="sldNum" sz="quarter" idx="5"/>
          </p:nvPr>
        </p:nvSpPr>
        <p:spPr/>
        <p:txBody>
          <a:bodyPr/>
          <a:lstStyle/>
          <a:p>
            <a:fld id="{4F0814B4-DDED-DA46-A519-E067333D3E6D}" type="slidenum">
              <a:rPr lang="en-US" smtClean="0"/>
              <a:t>33</a:t>
            </a:fld>
            <a:endParaRPr lang="en-US"/>
          </a:p>
        </p:txBody>
      </p:sp>
    </p:spTree>
    <p:extLst>
      <p:ext uri="{BB962C8B-B14F-4D97-AF65-F5344CB8AC3E}">
        <p14:creationId xmlns:p14="http://schemas.microsoft.com/office/powerpoint/2010/main" val="175328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or update population #s </a:t>
            </a:r>
            <a:r>
              <a:rPr lang="en-US"/>
              <a:t>to reflect EOA only***</a:t>
            </a:r>
          </a:p>
        </p:txBody>
      </p:sp>
      <p:sp>
        <p:nvSpPr>
          <p:cNvPr id="4" name="Slide Number Placeholder 3"/>
          <p:cNvSpPr>
            <a:spLocks noGrp="1"/>
          </p:cNvSpPr>
          <p:nvPr>
            <p:ph type="sldNum" sz="quarter" idx="5"/>
          </p:nvPr>
        </p:nvSpPr>
        <p:spPr/>
        <p:txBody>
          <a:bodyPr/>
          <a:lstStyle/>
          <a:p>
            <a:fld id="{4F0814B4-DDED-DA46-A519-E067333D3E6D}" type="slidenum">
              <a:rPr lang="en-US" smtClean="0"/>
              <a:t>45</a:t>
            </a:fld>
            <a:endParaRPr lang="en-US"/>
          </a:p>
        </p:txBody>
      </p:sp>
    </p:spTree>
    <p:extLst>
      <p:ext uri="{BB962C8B-B14F-4D97-AF65-F5344CB8AC3E}">
        <p14:creationId xmlns:p14="http://schemas.microsoft.com/office/powerpoint/2010/main" val="3530279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to discuss possible quality metrics? Do we as PF want to suggest some to be incorporated into RFP?</a:t>
            </a:r>
          </a:p>
          <a:p>
            <a:endParaRPr lang="en-US" dirty="0"/>
          </a:p>
        </p:txBody>
      </p:sp>
      <p:sp>
        <p:nvSpPr>
          <p:cNvPr id="4" name="Slide Number Placeholder 3"/>
          <p:cNvSpPr>
            <a:spLocks noGrp="1"/>
          </p:cNvSpPr>
          <p:nvPr>
            <p:ph type="sldNum" sz="quarter" idx="5"/>
          </p:nvPr>
        </p:nvSpPr>
        <p:spPr/>
        <p:txBody>
          <a:bodyPr/>
          <a:lstStyle/>
          <a:p>
            <a:fld id="{4F0814B4-DDED-DA46-A519-E067333D3E6D}" type="slidenum">
              <a:rPr lang="en-US" smtClean="0"/>
              <a:t>47</a:t>
            </a:fld>
            <a:endParaRPr lang="en-US"/>
          </a:p>
        </p:txBody>
      </p:sp>
    </p:spTree>
    <p:extLst>
      <p:ext uri="{BB962C8B-B14F-4D97-AF65-F5344CB8AC3E}">
        <p14:creationId xmlns:p14="http://schemas.microsoft.com/office/powerpoint/2010/main" val="764089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0814B4-DDED-DA46-A519-E067333D3E6D}" type="slidenum">
              <a:rPr lang="en-US" smtClean="0"/>
              <a:t>11</a:t>
            </a:fld>
            <a:endParaRPr lang="en-US"/>
          </a:p>
        </p:txBody>
      </p:sp>
    </p:spTree>
    <p:extLst>
      <p:ext uri="{BB962C8B-B14F-4D97-AF65-F5344CB8AC3E}">
        <p14:creationId xmlns:p14="http://schemas.microsoft.com/office/powerpoint/2010/main" val="3533973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defined cases as ‘time‐critical’ based on paramedic‐determined patient condition at the time of departing the scene. Specifically, we identified time‐critical cases as those where the patient was transported by paramedics as Priority 1 to hospital, or where the patient died prior to hospital and resuscitation (cardiopulmonary resuscitation and/or defibrillation) was attempted by paramedics; otherwise, we </a:t>
            </a:r>
            <a:r>
              <a:rPr lang="en-US" sz="1200" b="0" i="0" kern="1200" dirty="0" err="1">
                <a:solidFill>
                  <a:schemeClr val="tx1"/>
                </a:solidFill>
                <a:effectLst/>
                <a:latin typeface="+mn-lt"/>
                <a:ea typeface="+mn-ea"/>
                <a:cs typeface="+mn-cs"/>
              </a:rPr>
              <a:t>categorised</a:t>
            </a:r>
            <a:r>
              <a:rPr lang="en-US" sz="1200" b="0" i="0" kern="1200" dirty="0">
                <a:solidFill>
                  <a:schemeClr val="tx1"/>
                </a:solidFill>
                <a:effectLst/>
                <a:latin typeface="+mn-lt"/>
                <a:ea typeface="+mn-ea"/>
                <a:cs typeface="+mn-cs"/>
              </a:rPr>
              <a:t> patient condition as less time‐critical. </a:t>
            </a:r>
            <a:endParaRPr lang="en-US" dirty="0"/>
          </a:p>
        </p:txBody>
      </p:sp>
      <p:sp>
        <p:nvSpPr>
          <p:cNvPr id="4" name="Slide Number Placeholder 3"/>
          <p:cNvSpPr>
            <a:spLocks noGrp="1"/>
          </p:cNvSpPr>
          <p:nvPr>
            <p:ph type="sldNum" sz="quarter" idx="5"/>
          </p:nvPr>
        </p:nvSpPr>
        <p:spPr/>
        <p:txBody>
          <a:bodyPr/>
          <a:lstStyle/>
          <a:p>
            <a:fld id="{4F0814B4-DDED-DA46-A519-E067333D3E6D}" type="slidenum">
              <a:rPr lang="en-US" smtClean="0"/>
              <a:t>12</a:t>
            </a:fld>
            <a:endParaRPr lang="en-US"/>
          </a:p>
        </p:txBody>
      </p:sp>
    </p:spTree>
    <p:extLst>
      <p:ext uri="{BB962C8B-B14F-4D97-AF65-F5344CB8AC3E}">
        <p14:creationId xmlns:p14="http://schemas.microsoft.com/office/powerpoint/2010/main" val="2980597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ALS procedures included endotracheal intubation, </a:t>
            </a:r>
            <a:r>
              <a:rPr lang="en-US" sz="1200" b="0" i="0" kern="1200" dirty="0" err="1">
                <a:solidFill>
                  <a:schemeClr val="tx1"/>
                </a:solidFill>
                <a:effectLst/>
                <a:latin typeface="+mn-lt"/>
                <a:ea typeface="+mn-ea"/>
                <a:cs typeface="+mn-cs"/>
              </a:rPr>
              <a:t>Combitube</a:t>
            </a:r>
            <a:r>
              <a:rPr lang="en-US" sz="1200" b="0" i="0" kern="1200" dirty="0">
                <a:solidFill>
                  <a:schemeClr val="tx1"/>
                </a:solidFill>
                <a:effectLst/>
                <a:latin typeface="+mn-lt"/>
                <a:ea typeface="+mn-ea"/>
                <a:cs typeface="+mn-cs"/>
              </a:rPr>
              <a:t> placement, defibrillation, transcutaneous pacing, cardioversion, </a:t>
            </a:r>
            <a:r>
              <a:rPr lang="en-US" sz="1200" b="0" i="0" kern="1200" dirty="0" err="1">
                <a:solidFill>
                  <a:schemeClr val="tx1"/>
                </a:solidFill>
                <a:effectLst/>
                <a:latin typeface="+mn-lt"/>
                <a:ea typeface="+mn-ea"/>
                <a:cs typeface="+mn-cs"/>
              </a:rPr>
              <a:t>andneedle</a:t>
            </a:r>
            <a:r>
              <a:rPr lang="en-US" sz="1200" b="0" i="0" kern="1200" dirty="0">
                <a:solidFill>
                  <a:schemeClr val="tx1"/>
                </a:solidFill>
                <a:effectLst/>
                <a:latin typeface="+mn-lt"/>
                <a:ea typeface="+mn-ea"/>
                <a:cs typeface="+mn-cs"/>
              </a:rPr>
              <a:t> thoracostomy. Blood glucose measurement, unused IV line insertion, and pulse oximetry were defined a priori as BLS procedures. A prior study performed in our system showed a high rate of IV line insertion in low acuity patients;</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therefore, those patients who merely received an IV line without infusion or medication were classified as a BLS intervention. All calls that did no</a:t>
            </a:r>
            <a:r>
              <a:rPr lang="en-US" sz="1200" b="0" i="0" u="none" strike="noStrike" kern="1200" baseline="30000" dirty="0">
                <a:solidFill>
                  <a:schemeClr val="tx1"/>
                </a:solidFill>
                <a:effectLst/>
                <a:latin typeface="+mn-lt"/>
                <a:ea typeface="+mn-ea"/>
                <a:cs typeface="+mn-cs"/>
                <a:hlinkClick r:id="rId3"/>
              </a:rPr>
              <a:t>8</a:t>
            </a:r>
            <a:r>
              <a:rPr lang="en-US" sz="1200" b="0" i="0" kern="1200" dirty="0">
                <a:solidFill>
                  <a:schemeClr val="tx1"/>
                </a:solidFill>
                <a:effectLst/>
                <a:latin typeface="+mn-lt"/>
                <a:ea typeface="+mn-ea"/>
                <a:cs typeface="+mn-cs"/>
              </a:rPr>
              <a:t>t meet ALS intervention criteria were categorized as BLS intervention.</a:t>
            </a:r>
            <a:endParaRPr lang="en-US" dirty="0"/>
          </a:p>
        </p:txBody>
      </p:sp>
      <p:sp>
        <p:nvSpPr>
          <p:cNvPr id="4" name="Slide Number Placeholder 3"/>
          <p:cNvSpPr>
            <a:spLocks noGrp="1"/>
          </p:cNvSpPr>
          <p:nvPr>
            <p:ph type="sldNum" sz="quarter" idx="5"/>
          </p:nvPr>
        </p:nvSpPr>
        <p:spPr/>
        <p:txBody>
          <a:bodyPr/>
          <a:lstStyle/>
          <a:p>
            <a:fld id="{4F0814B4-DDED-DA46-A519-E067333D3E6D}" type="slidenum">
              <a:rPr lang="en-US" smtClean="0"/>
              <a:t>13</a:t>
            </a:fld>
            <a:endParaRPr lang="en-US"/>
          </a:p>
        </p:txBody>
      </p:sp>
    </p:spTree>
    <p:extLst>
      <p:ext uri="{BB962C8B-B14F-4D97-AF65-F5344CB8AC3E}">
        <p14:creationId xmlns:p14="http://schemas.microsoft.com/office/powerpoint/2010/main" val="155053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 “intervention” includes procedures as well as meds, etc. </a:t>
            </a:r>
          </a:p>
        </p:txBody>
      </p:sp>
      <p:sp>
        <p:nvSpPr>
          <p:cNvPr id="4" name="Slide Number Placeholder 3"/>
          <p:cNvSpPr>
            <a:spLocks noGrp="1"/>
          </p:cNvSpPr>
          <p:nvPr>
            <p:ph type="sldNum" sz="quarter" idx="5"/>
          </p:nvPr>
        </p:nvSpPr>
        <p:spPr/>
        <p:txBody>
          <a:bodyPr/>
          <a:lstStyle/>
          <a:p>
            <a:fld id="{4F0814B4-DDED-DA46-A519-E067333D3E6D}" type="slidenum">
              <a:rPr lang="en-US" smtClean="0"/>
              <a:t>14</a:t>
            </a:fld>
            <a:endParaRPr lang="en-US"/>
          </a:p>
        </p:txBody>
      </p:sp>
    </p:spTree>
    <p:extLst>
      <p:ext uri="{BB962C8B-B14F-4D97-AF65-F5344CB8AC3E}">
        <p14:creationId xmlns:p14="http://schemas.microsoft.com/office/powerpoint/2010/main" val="4243440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main plot shows survival probability during the first 90 days, and the inset shows survival probability over the full observational period. Survival analysis was based on cardiac arrests that occurred between January 1, 2009, and October 2, 2011. Mortality was observed until December 31, 2011, when the data were censored; thus, there was follow-up to at least 90 days for each beneficiary. ALS indicates advanced life support; BLS, basic life support.</a:t>
            </a:r>
          </a:p>
          <a:p>
            <a:r>
              <a:rPr lang="en-US" sz="1200" b="0" i="0" kern="1200" dirty="0">
                <a:solidFill>
                  <a:schemeClr val="tx1"/>
                </a:solidFill>
                <a:effectLst/>
                <a:latin typeface="+mn-lt"/>
                <a:ea typeface="+mn-ea"/>
                <a:cs typeface="+mn-cs"/>
                <a:sym typeface="Wingdings" pitchFamily="2" charset="2"/>
              </a:rPr>
              <a:t> Key point – BLS providers are trained professionals with valuable skills</a:t>
            </a:r>
            <a:endParaRPr lang="en-US" dirty="0"/>
          </a:p>
        </p:txBody>
      </p:sp>
      <p:sp>
        <p:nvSpPr>
          <p:cNvPr id="4" name="Slide Number Placeholder 3"/>
          <p:cNvSpPr>
            <a:spLocks noGrp="1"/>
          </p:cNvSpPr>
          <p:nvPr>
            <p:ph type="sldNum" sz="quarter" idx="5"/>
          </p:nvPr>
        </p:nvSpPr>
        <p:spPr/>
        <p:txBody>
          <a:bodyPr/>
          <a:lstStyle/>
          <a:p>
            <a:fld id="{4F0814B4-DDED-DA46-A519-E067333D3E6D}" type="slidenum">
              <a:rPr lang="en-US" smtClean="0"/>
              <a:t>15</a:t>
            </a:fld>
            <a:endParaRPr lang="en-US"/>
          </a:p>
        </p:txBody>
      </p:sp>
    </p:spTree>
    <p:extLst>
      <p:ext uri="{BB962C8B-B14F-4D97-AF65-F5344CB8AC3E}">
        <p14:creationId xmlns:p14="http://schemas.microsoft.com/office/powerpoint/2010/main" val="2310729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CARES data from 2018</a:t>
            </a:r>
          </a:p>
        </p:txBody>
      </p:sp>
      <p:sp>
        <p:nvSpPr>
          <p:cNvPr id="4" name="Slide Number Placeholder 3"/>
          <p:cNvSpPr>
            <a:spLocks noGrp="1"/>
          </p:cNvSpPr>
          <p:nvPr>
            <p:ph type="sldNum" sz="quarter" idx="5"/>
          </p:nvPr>
        </p:nvSpPr>
        <p:spPr/>
        <p:txBody>
          <a:bodyPr/>
          <a:lstStyle/>
          <a:p>
            <a:fld id="{4F0814B4-DDED-DA46-A519-E067333D3E6D}" type="slidenum">
              <a:rPr lang="en-US" smtClean="0"/>
              <a:t>16</a:t>
            </a:fld>
            <a:endParaRPr lang="en-US"/>
          </a:p>
        </p:txBody>
      </p:sp>
    </p:spTree>
    <p:extLst>
      <p:ext uri="{BB962C8B-B14F-4D97-AF65-F5344CB8AC3E}">
        <p14:creationId xmlns:p14="http://schemas.microsoft.com/office/powerpoint/2010/main" val="391016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Secondary PSAP notifies first responder but does not dispatch/require response for low-acuity calls</a:t>
            </a:r>
          </a:p>
        </p:txBody>
      </p:sp>
      <p:sp>
        <p:nvSpPr>
          <p:cNvPr id="4" name="Slide Number Placeholder 3"/>
          <p:cNvSpPr>
            <a:spLocks noGrp="1"/>
          </p:cNvSpPr>
          <p:nvPr>
            <p:ph type="sldNum" sz="quarter" idx="5"/>
          </p:nvPr>
        </p:nvSpPr>
        <p:spPr/>
        <p:txBody>
          <a:bodyPr/>
          <a:lstStyle/>
          <a:p>
            <a:fld id="{4F0814B4-DDED-DA46-A519-E067333D3E6D}" type="slidenum">
              <a:rPr lang="en-US" smtClean="0"/>
              <a:t>21</a:t>
            </a:fld>
            <a:endParaRPr lang="en-US"/>
          </a:p>
        </p:txBody>
      </p:sp>
    </p:spTree>
    <p:extLst>
      <p:ext uri="{BB962C8B-B14F-4D97-AF65-F5344CB8AC3E}">
        <p14:creationId xmlns:p14="http://schemas.microsoft.com/office/powerpoint/2010/main" val="3007959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*Reach out to medical directors for these LEMSAs re: </a:t>
            </a:r>
          </a:p>
        </p:txBody>
      </p:sp>
      <p:sp>
        <p:nvSpPr>
          <p:cNvPr id="4" name="Slide Number Placeholder 3"/>
          <p:cNvSpPr>
            <a:spLocks noGrp="1"/>
          </p:cNvSpPr>
          <p:nvPr>
            <p:ph type="sldNum" sz="quarter" idx="5"/>
          </p:nvPr>
        </p:nvSpPr>
        <p:spPr/>
        <p:txBody>
          <a:bodyPr/>
          <a:lstStyle/>
          <a:p>
            <a:fld id="{4F0814B4-DDED-DA46-A519-E067333D3E6D}" type="slidenum">
              <a:rPr lang="en-US" smtClean="0"/>
              <a:t>23</a:t>
            </a:fld>
            <a:endParaRPr lang="en-US"/>
          </a:p>
        </p:txBody>
      </p:sp>
    </p:spTree>
    <p:extLst>
      <p:ext uri="{BB962C8B-B14F-4D97-AF65-F5344CB8AC3E}">
        <p14:creationId xmlns:p14="http://schemas.microsoft.com/office/powerpoint/2010/main" val="1291904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255E301-47A8-C440-BFE6-E5E9D0C1F594}"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38721783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55E301-47A8-C440-BFE6-E5E9D0C1F594}"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294133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55E301-47A8-C440-BFE6-E5E9D0C1F594}"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272316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55E301-47A8-C440-BFE6-E5E9D0C1F594}"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393570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9255E301-47A8-C440-BFE6-E5E9D0C1F594}"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44077465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255E301-47A8-C440-BFE6-E5E9D0C1F594}" type="datetimeFigureOut">
              <a:rPr lang="en-US" smtClean="0"/>
              <a:t>12/13/2018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23682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9255E301-47A8-C440-BFE6-E5E9D0C1F594}"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62D593-B56E-6C43-8BA7-577B19A9278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6816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55E301-47A8-C440-BFE6-E5E9D0C1F594}" type="datetimeFigureOut">
              <a:rPr lang="en-US" smtClean="0"/>
              <a:t>12/13/2018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68780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5E301-47A8-C440-BFE6-E5E9D0C1F594}" type="datetimeFigureOut">
              <a:rPr lang="en-US" smtClean="0"/>
              <a:t>12/13/2018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105386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55E301-47A8-C440-BFE6-E5E9D0C1F594}" type="datetimeFigureOut">
              <a:rPr lang="en-US" smtClean="0"/>
              <a:t>12/13/2018</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169626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9255E301-47A8-C440-BFE6-E5E9D0C1F594}" type="datetimeFigureOut">
              <a:rPr lang="en-US" smtClean="0"/>
              <a:t>12/13/2018</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9962D593-B56E-6C43-8BA7-577B19A9278F}" type="slidenum">
              <a:rPr lang="en-US" smtClean="0"/>
              <a:t>‹#›</a:t>
            </a:fld>
            <a:endParaRPr lang="en-US"/>
          </a:p>
        </p:txBody>
      </p:sp>
    </p:spTree>
    <p:extLst>
      <p:ext uri="{BB962C8B-B14F-4D97-AF65-F5344CB8AC3E}">
        <p14:creationId xmlns:p14="http://schemas.microsoft.com/office/powerpoint/2010/main" val="108261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255E301-47A8-C440-BFE6-E5E9D0C1F594}" type="datetimeFigureOut">
              <a:rPr lang="en-US" smtClean="0"/>
              <a:t>12/13/2018</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962D593-B56E-6C43-8BA7-577B19A9278F}" type="slidenum">
              <a:rPr lang="en-US" smtClean="0"/>
              <a:t>‹#›</a:t>
            </a:fld>
            <a:endParaRPr lang="en-US"/>
          </a:p>
        </p:txBody>
      </p:sp>
    </p:spTree>
    <p:extLst>
      <p:ext uri="{BB962C8B-B14F-4D97-AF65-F5344CB8AC3E}">
        <p14:creationId xmlns:p14="http://schemas.microsoft.com/office/powerpoint/2010/main" val="78113149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tiff"/></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ubmed/?term=Pons+PT,+Haukoos+JS,+Bludworth+W,+et+al.+Paramedic+response+time:+Does+it+affect+patient+survival?+Acad+Emerg+Med.+2005;12(7):594-60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cbi.nlm.nih.gov/pubmed/?term=Pons+PT,+Haukoos+JS,+Bludworth+W,+et+al.+Paramedic+response+time:+Does+it+affect+patient+survival?+Acad+Emerg+Med.+2005;12(7):594-60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2BB4B-C905-44E1-B384-38F9D259E47E}"/>
              </a:ext>
            </a:extLst>
          </p:cNvPr>
          <p:cNvSpPr>
            <a:spLocks noGrp="1"/>
          </p:cNvSpPr>
          <p:nvPr>
            <p:ph type="title"/>
          </p:nvPr>
        </p:nvSpPr>
        <p:spPr>
          <a:xfrm>
            <a:off x="2361764" y="2799713"/>
            <a:ext cx="7729728" cy="1188720"/>
          </a:xfrm>
        </p:spPr>
        <p:txBody>
          <a:bodyPr/>
          <a:lstStyle/>
          <a:p>
            <a:r>
              <a:rPr lang="en-US" dirty="0"/>
              <a:t>Presented December 13, 2018</a:t>
            </a:r>
          </a:p>
        </p:txBody>
      </p:sp>
    </p:spTree>
    <p:extLst>
      <p:ext uri="{BB962C8B-B14F-4D97-AF65-F5344CB8AC3E}">
        <p14:creationId xmlns:p14="http://schemas.microsoft.com/office/powerpoint/2010/main" val="3064179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DE08F-BF2B-324E-9AA4-53CEFF9CE697}"/>
              </a:ext>
            </a:extLst>
          </p:cNvPr>
          <p:cNvPicPr>
            <a:picLocks noChangeAspect="1"/>
          </p:cNvPicPr>
          <p:nvPr/>
        </p:nvPicPr>
        <p:blipFill>
          <a:blip r:embed="rId2"/>
          <a:stretch>
            <a:fillRect/>
          </a:stretch>
        </p:blipFill>
        <p:spPr>
          <a:xfrm>
            <a:off x="0" y="0"/>
            <a:ext cx="5347927" cy="6858000"/>
          </a:xfrm>
          <a:prstGeom prst="rect">
            <a:avLst/>
          </a:prstGeom>
        </p:spPr>
      </p:pic>
      <p:pic>
        <p:nvPicPr>
          <p:cNvPr id="7" name="Picture 6">
            <a:extLst>
              <a:ext uri="{FF2B5EF4-FFF2-40B4-BE49-F238E27FC236}">
                <a16:creationId xmlns:a16="http://schemas.microsoft.com/office/drawing/2014/main" id="{5E09BFCF-5B71-3B4C-BC6E-94E355C70A93}"/>
              </a:ext>
            </a:extLst>
          </p:cNvPr>
          <p:cNvPicPr>
            <a:picLocks noChangeAspect="1"/>
          </p:cNvPicPr>
          <p:nvPr/>
        </p:nvPicPr>
        <p:blipFill rotWithShape="1">
          <a:blip r:embed="rId3"/>
          <a:srcRect l="6159" r="8303"/>
          <a:stretch/>
        </p:blipFill>
        <p:spPr>
          <a:xfrm>
            <a:off x="5457828" y="0"/>
            <a:ext cx="6672262" cy="6858000"/>
          </a:xfrm>
          <a:prstGeom prst="rect">
            <a:avLst/>
          </a:prstGeom>
        </p:spPr>
      </p:pic>
      <p:sp>
        <p:nvSpPr>
          <p:cNvPr id="8" name="Rectangle 7">
            <a:extLst>
              <a:ext uri="{FF2B5EF4-FFF2-40B4-BE49-F238E27FC236}">
                <a16:creationId xmlns:a16="http://schemas.microsoft.com/office/drawing/2014/main" id="{C795CE66-167A-7E4E-97C3-ECD11A6834FE}"/>
              </a:ext>
            </a:extLst>
          </p:cNvPr>
          <p:cNvSpPr/>
          <p:nvPr/>
        </p:nvSpPr>
        <p:spPr>
          <a:xfrm>
            <a:off x="5559552" y="2262554"/>
            <a:ext cx="6570538" cy="902677"/>
          </a:xfrm>
          <a:prstGeom prst="rect">
            <a:avLst/>
          </a:prstGeom>
          <a:solidFill>
            <a:srgbClr val="FFFF00">
              <a:alpha val="15000"/>
            </a:srgbClr>
          </a:solidFill>
          <a:ln w="25400">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6E67AE5-1461-174E-A257-0DA03DCD9562}"/>
              </a:ext>
            </a:extLst>
          </p:cNvPr>
          <p:cNvSpPr/>
          <p:nvPr/>
        </p:nvSpPr>
        <p:spPr>
          <a:xfrm>
            <a:off x="5559552" y="5345723"/>
            <a:ext cx="6570538" cy="1195754"/>
          </a:xfrm>
          <a:prstGeom prst="rect">
            <a:avLst/>
          </a:prstGeom>
          <a:solidFill>
            <a:srgbClr val="FFFF00">
              <a:alpha val="15000"/>
            </a:srgbClr>
          </a:solidFill>
          <a:ln w="25400">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62640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ED5B43-3CA4-BE4D-9EDF-10C2A282E8B7}"/>
              </a:ext>
            </a:extLst>
          </p:cNvPr>
          <p:cNvPicPr>
            <a:picLocks noChangeAspect="1"/>
          </p:cNvPicPr>
          <p:nvPr/>
        </p:nvPicPr>
        <p:blipFill rotWithShape="1">
          <a:blip r:embed="rId3"/>
          <a:srcRect l="11480" t="32083" r="8303" b="52500"/>
          <a:stretch/>
        </p:blipFill>
        <p:spPr>
          <a:xfrm>
            <a:off x="1271752" y="959333"/>
            <a:ext cx="10125967" cy="1710952"/>
          </a:xfrm>
          <a:prstGeom prst="rect">
            <a:avLst/>
          </a:prstGeom>
        </p:spPr>
      </p:pic>
      <p:pic>
        <p:nvPicPr>
          <p:cNvPr id="7" name="Picture 6">
            <a:extLst>
              <a:ext uri="{FF2B5EF4-FFF2-40B4-BE49-F238E27FC236}">
                <a16:creationId xmlns:a16="http://schemas.microsoft.com/office/drawing/2014/main" id="{21365478-F028-0347-9BF9-489A8CE99094}"/>
              </a:ext>
            </a:extLst>
          </p:cNvPr>
          <p:cNvPicPr>
            <a:picLocks noChangeAspect="1"/>
          </p:cNvPicPr>
          <p:nvPr/>
        </p:nvPicPr>
        <p:blipFill rotWithShape="1">
          <a:blip r:embed="rId3"/>
          <a:srcRect l="10898" t="77943" r="8303" b="3382"/>
          <a:stretch/>
        </p:blipFill>
        <p:spPr>
          <a:xfrm>
            <a:off x="1271752" y="3071812"/>
            <a:ext cx="10123860" cy="2057236"/>
          </a:xfrm>
          <a:prstGeom prst="rect">
            <a:avLst/>
          </a:prstGeom>
        </p:spPr>
      </p:pic>
      <p:pic>
        <p:nvPicPr>
          <p:cNvPr id="8" name="Picture 7">
            <a:extLst>
              <a:ext uri="{FF2B5EF4-FFF2-40B4-BE49-F238E27FC236}">
                <a16:creationId xmlns:a16="http://schemas.microsoft.com/office/drawing/2014/main" id="{CA1D5629-B4CD-5B44-8FFB-4280AFFCA2FD}"/>
              </a:ext>
            </a:extLst>
          </p:cNvPr>
          <p:cNvPicPr>
            <a:picLocks noChangeAspect="1"/>
          </p:cNvPicPr>
          <p:nvPr/>
        </p:nvPicPr>
        <p:blipFill rotWithShape="1">
          <a:blip r:embed="rId4"/>
          <a:srcRect l="9923" t="28033" r="8735" b="30621"/>
          <a:stretch/>
        </p:blipFill>
        <p:spPr>
          <a:xfrm>
            <a:off x="1271752" y="4900247"/>
            <a:ext cx="10117571" cy="785448"/>
          </a:xfrm>
          <a:prstGeom prst="rect">
            <a:avLst/>
          </a:prstGeom>
        </p:spPr>
      </p:pic>
      <p:sp>
        <p:nvSpPr>
          <p:cNvPr id="5" name="Rectangle 4">
            <a:extLst>
              <a:ext uri="{FF2B5EF4-FFF2-40B4-BE49-F238E27FC236}">
                <a16:creationId xmlns:a16="http://schemas.microsoft.com/office/drawing/2014/main" id="{B3D18978-FE4E-2940-A7AC-55A744F9E2F4}"/>
              </a:ext>
            </a:extLst>
          </p:cNvPr>
          <p:cNvSpPr/>
          <p:nvPr/>
        </p:nvSpPr>
        <p:spPr>
          <a:xfrm>
            <a:off x="1271751" y="959950"/>
            <a:ext cx="10117570" cy="1710335"/>
          </a:xfrm>
          <a:prstGeom prst="rect">
            <a:avLst/>
          </a:prstGeom>
          <a:solidFill>
            <a:srgbClr val="FFFF00">
              <a:alpha val="15000"/>
            </a:srgbClr>
          </a:solidFill>
          <a:ln w="25400">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E188DD94-E3BE-A449-A2D0-59EF2CA6637D}"/>
              </a:ext>
            </a:extLst>
          </p:cNvPr>
          <p:cNvSpPr/>
          <p:nvPr/>
        </p:nvSpPr>
        <p:spPr>
          <a:xfrm>
            <a:off x="1271751" y="3071812"/>
            <a:ext cx="10117571" cy="2613883"/>
          </a:xfrm>
          <a:prstGeom prst="rect">
            <a:avLst/>
          </a:prstGeom>
          <a:solidFill>
            <a:srgbClr val="FFFF00">
              <a:alpha val="15000"/>
            </a:srgbClr>
          </a:solidFill>
          <a:ln w="25400">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2725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019D-F5C7-1142-BFB7-BD056F47FC19}"/>
              </a:ext>
            </a:extLst>
          </p:cNvPr>
          <p:cNvSpPr>
            <a:spLocks noGrp="1"/>
          </p:cNvSpPr>
          <p:nvPr>
            <p:ph type="title"/>
          </p:nvPr>
        </p:nvSpPr>
        <p:spPr>
          <a:xfrm>
            <a:off x="2231136" y="778426"/>
            <a:ext cx="7729728" cy="1188720"/>
          </a:xfrm>
        </p:spPr>
        <p:txBody>
          <a:bodyPr/>
          <a:lstStyle/>
          <a:p>
            <a:r>
              <a:rPr lang="en-US" dirty="0"/>
              <a:t>MPDS TRIAGE Performance</a:t>
            </a:r>
          </a:p>
        </p:txBody>
      </p:sp>
      <p:sp>
        <p:nvSpPr>
          <p:cNvPr id="3" name="Content Placeholder 2">
            <a:extLst>
              <a:ext uri="{FF2B5EF4-FFF2-40B4-BE49-F238E27FC236}">
                <a16:creationId xmlns:a16="http://schemas.microsoft.com/office/drawing/2014/main" id="{780F72E0-C009-C84F-9F10-6F616AA0F826}"/>
              </a:ext>
            </a:extLst>
          </p:cNvPr>
          <p:cNvSpPr>
            <a:spLocks noGrp="1"/>
          </p:cNvSpPr>
          <p:nvPr>
            <p:ph idx="1"/>
          </p:nvPr>
        </p:nvSpPr>
        <p:spPr>
          <a:xfrm>
            <a:off x="677333" y="2638044"/>
            <a:ext cx="10837335" cy="3254756"/>
          </a:xfrm>
        </p:spPr>
        <p:txBody>
          <a:bodyPr>
            <a:normAutofit fontScale="92500" lnSpcReduction="20000"/>
          </a:bodyPr>
          <a:lstStyle/>
          <a:p>
            <a:r>
              <a:rPr lang="en-US" sz="2400" dirty="0">
                <a:sym typeface="Wingdings" pitchFamily="2" charset="2"/>
              </a:rPr>
              <a:t>211,473 calls in Western Australia</a:t>
            </a:r>
          </a:p>
          <a:p>
            <a:r>
              <a:rPr lang="en-US" sz="2400" dirty="0"/>
              <a:t>111,485 (52.72%) were Priority 1 dispatch; 6987 (3.30%) time‐critical cases, as defined </a:t>
            </a:r>
            <a:r>
              <a:rPr lang="en-US" sz="2400"/>
              <a:t>by paramedics</a:t>
            </a:r>
            <a:endParaRPr lang="en-US" sz="2400" dirty="0"/>
          </a:p>
          <a:p>
            <a:r>
              <a:rPr lang="en-US" sz="2400" dirty="0"/>
              <a:t>Priority 1 dispatch, for all chief complaints:</a:t>
            </a:r>
          </a:p>
          <a:p>
            <a:pPr lvl="1"/>
            <a:r>
              <a:rPr lang="en-US" sz="2400" dirty="0"/>
              <a:t>Sensitivity 93.32% (95% CI 92.71–93.89)</a:t>
            </a:r>
          </a:p>
          <a:p>
            <a:pPr lvl="1"/>
            <a:r>
              <a:rPr lang="en-US" sz="2400" dirty="0"/>
              <a:t>Specificity 48.67% (95% CI 48.45–48.89)</a:t>
            </a:r>
          </a:p>
          <a:p>
            <a:pPr marL="233363" lvl="1" indent="-217488"/>
            <a:r>
              <a:rPr lang="en-US" sz="2400" dirty="0">
                <a:sym typeface="Wingdings" pitchFamily="2" charset="2"/>
              </a:rPr>
              <a:t>Priority 1 dispatch: 5.8% time-critical</a:t>
            </a:r>
          </a:p>
          <a:p>
            <a:pPr marL="233363" lvl="1" indent="-217488"/>
            <a:r>
              <a:rPr lang="en-US" sz="2400" dirty="0">
                <a:sym typeface="Wingdings" pitchFamily="2" charset="2"/>
              </a:rPr>
              <a:t>Priority 2 or 3 dispatch: 0.5% time-critical</a:t>
            </a:r>
            <a:endParaRPr lang="en-US" sz="2400" baseline="30000" dirty="0">
              <a:sym typeface="Wingdings" pitchFamily="2" charset="2"/>
            </a:endParaRPr>
          </a:p>
          <a:p>
            <a:endParaRPr lang="en-US" dirty="0">
              <a:sym typeface="Wingdings" pitchFamily="2" charset="2"/>
            </a:endParaRPr>
          </a:p>
        </p:txBody>
      </p:sp>
      <p:sp>
        <p:nvSpPr>
          <p:cNvPr id="4" name="TextBox 3">
            <a:extLst>
              <a:ext uri="{FF2B5EF4-FFF2-40B4-BE49-F238E27FC236}">
                <a16:creationId xmlns:a16="http://schemas.microsoft.com/office/drawing/2014/main" id="{A5D717B8-E52C-4746-8300-5C8AF200C7AA}"/>
              </a:ext>
            </a:extLst>
          </p:cNvPr>
          <p:cNvSpPr txBox="1"/>
          <p:nvPr/>
        </p:nvSpPr>
        <p:spPr>
          <a:xfrm>
            <a:off x="1049867" y="6570129"/>
            <a:ext cx="11142133" cy="276999"/>
          </a:xfrm>
          <a:prstGeom prst="rect">
            <a:avLst/>
          </a:prstGeom>
          <a:noFill/>
        </p:spPr>
        <p:txBody>
          <a:bodyPr wrap="square" rtlCol="0" anchor="b">
            <a:spAutoFit/>
          </a:bodyPr>
          <a:lstStyle/>
          <a:p>
            <a:pPr algn="r"/>
            <a:r>
              <a:rPr lang="en-US" sz="1200" dirty="0"/>
              <a:t>Ball SJ, </a:t>
            </a:r>
            <a:r>
              <a:rPr lang="en-US" sz="1200" i="1" dirty="0"/>
              <a:t>et al.</a:t>
            </a:r>
            <a:r>
              <a:rPr lang="en-US" sz="1200" dirty="0"/>
              <a:t> 2016 Dec;28(6):716-724. </a:t>
            </a:r>
          </a:p>
        </p:txBody>
      </p:sp>
    </p:spTree>
    <p:extLst>
      <p:ext uri="{BB962C8B-B14F-4D97-AF65-F5344CB8AC3E}">
        <p14:creationId xmlns:p14="http://schemas.microsoft.com/office/powerpoint/2010/main" val="1760625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019D-F5C7-1142-BFB7-BD056F47FC19}"/>
              </a:ext>
            </a:extLst>
          </p:cNvPr>
          <p:cNvSpPr>
            <a:spLocks noGrp="1"/>
          </p:cNvSpPr>
          <p:nvPr>
            <p:ph type="title"/>
          </p:nvPr>
        </p:nvSpPr>
        <p:spPr>
          <a:xfrm>
            <a:off x="2231136" y="778426"/>
            <a:ext cx="7729728" cy="1188720"/>
          </a:xfrm>
        </p:spPr>
        <p:txBody>
          <a:bodyPr/>
          <a:lstStyle/>
          <a:p>
            <a:r>
              <a:rPr lang="en-US" dirty="0"/>
              <a:t>MPDS TRIAGE Performance</a:t>
            </a:r>
          </a:p>
        </p:txBody>
      </p:sp>
      <p:sp>
        <p:nvSpPr>
          <p:cNvPr id="3" name="Content Placeholder 2">
            <a:extLst>
              <a:ext uri="{FF2B5EF4-FFF2-40B4-BE49-F238E27FC236}">
                <a16:creationId xmlns:a16="http://schemas.microsoft.com/office/drawing/2014/main" id="{780F72E0-C009-C84F-9F10-6F616AA0F826}"/>
              </a:ext>
            </a:extLst>
          </p:cNvPr>
          <p:cNvSpPr>
            <a:spLocks noGrp="1"/>
          </p:cNvSpPr>
          <p:nvPr>
            <p:ph idx="1"/>
          </p:nvPr>
        </p:nvSpPr>
        <p:spPr>
          <a:xfrm>
            <a:off x="677333" y="2638044"/>
            <a:ext cx="10837335" cy="3254756"/>
          </a:xfrm>
        </p:spPr>
        <p:txBody>
          <a:bodyPr>
            <a:normAutofit fontScale="92500"/>
          </a:bodyPr>
          <a:lstStyle/>
          <a:p>
            <a:r>
              <a:rPr lang="en-US" sz="2400" dirty="0">
                <a:sym typeface="Wingdings" pitchFamily="2" charset="2"/>
              </a:rPr>
              <a:t>22,243 calls in San Mateo County</a:t>
            </a:r>
          </a:p>
          <a:p>
            <a:r>
              <a:rPr lang="en-US" sz="2400" dirty="0">
                <a:sym typeface="Wingdings" pitchFamily="2" charset="2"/>
              </a:rPr>
              <a:t>All calls received ALS response in tiered system with fire and private transport agency</a:t>
            </a:r>
          </a:p>
          <a:p>
            <a:r>
              <a:rPr lang="en-US" sz="2400" dirty="0">
                <a:sym typeface="Wingdings" pitchFamily="2" charset="2"/>
              </a:rPr>
              <a:t>Defined Echo/Delta/Charlie = ALS and Alpha/Bravo = BLS per MPDS</a:t>
            </a:r>
          </a:p>
          <a:p>
            <a:r>
              <a:rPr lang="en-US" sz="2400" dirty="0">
                <a:sym typeface="Wingdings" pitchFamily="2" charset="2"/>
              </a:rPr>
              <a:t>ALS procedures = </a:t>
            </a:r>
            <a:r>
              <a:rPr lang="en-US" sz="2400" dirty="0">
                <a:solidFill>
                  <a:schemeClr val="tx1"/>
                </a:solidFill>
              </a:rPr>
              <a:t>Intubation, defibrillation, pacing, cardioversion, needle thoracostomy</a:t>
            </a:r>
            <a:endParaRPr lang="en-US" sz="2400" dirty="0">
              <a:sym typeface="Wingdings" pitchFamily="2" charset="2"/>
            </a:endParaRPr>
          </a:p>
          <a:p>
            <a:r>
              <a:rPr lang="en-US" sz="2400" dirty="0">
                <a:sym typeface="Wingdings" pitchFamily="2" charset="2"/>
              </a:rPr>
              <a:t>Only one patient coded as BLS received an ALS procedure</a:t>
            </a:r>
          </a:p>
          <a:p>
            <a:r>
              <a:rPr lang="en-US" sz="2400" dirty="0"/>
              <a:t>MPDS coding for all medical calls had high sensitivity and low specificity for the prediction of calls that required ALS intervention</a:t>
            </a:r>
          </a:p>
        </p:txBody>
      </p:sp>
      <p:sp>
        <p:nvSpPr>
          <p:cNvPr id="4" name="TextBox 3">
            <a:extLst>
              <a:ext uri="{FF2B5EF4-FFF2-40B4-BE49-F238E27FC236}">
                <a16:creationId xmlns:a16="http://schemas.microsoft.com/office/drawing/2014/main" id="{A5D717B8-E52C-4746-8300-5C8AF200C7AA}"/>
              </a:ext>
            </a:extLst>
          </p:cNvPr>
          <p:cNvSpPr txBox="1"/>
          <p:nvPr/>
        </p:nvSpPr>
        <p:spPr>
          <a:xfrm>
            <a:off x="1049867" y="6570129"/>
            <a:ext cx="11142133" cy="276999"/>
          </a:xfrm>
          <a:prstGeom prst="rect">
            <a:avLst/>
          </a:prstGeom>
          <a:noFill/>
        </p:spPr>
        <p:txBody>
          <a:bodyPr wrap="square" rtlCol="0" anchor="b">
            <a:spAutoFit/>
          </a:bodyPr>
          <a:lstStyle/>
          <a:p>
            <a:pPr algn="r"/>
            <a:r>
              <a:rPr lang="en-US" sz="1200" dirty="0" err="1"/>
              <a:t>Sporer</a:t>
            </a:r>
            <a:r>
              <a:rPr lang="en-US" sz="1200" dirty="0"/>
              <a:t>, </a:t>
            </a:r>
            <a:r>
              <a:rPr lang="en-US" sz="1200" i="1" dirty="0"/>
              <a:t>et al.</a:t>
            </a:r>
            <a:r>
              <a:rPr lang="en-US" sz="1200" dirty="0"/>
              <a:t> </a:t>
            </a:r>
            <a:r>
              <a:rPr lang="en-US" sz="1200" dirty="0" err="1"/>
              <a:t>Prehosp</a:t>
            </a:r>
            <a:r>
              <a:rPr lang="en-US" sz="1200" dirty="0"/>
              <a:t> </a:t>
            </a:r>
            <a:r>
              <a:rPr lang="en-US" sz="1200" dirty="0" err="1"/>
              <a:t>Emerg</a:t>
            </a:r>
            <a:r>
              <a:rPr lang="en-US" sz="1200" dirty="0"/>
              <a:t> Care. 2007 Apr-Jun;11(2):192-8.</a:t>
            </a:r>
          </a:p>
        </p:txBody>
      </p:sp>
    </p:spTree>
    <p:extLst>
      <p:ext uri="{BB962C8B-B14F-4D97-AF65-F5344CB8AC3E}">
        <p14:creationId xmlns:p14="http://schemas.microsoft.com/office/powerpoint/2010/main" val="398358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52319D-5C1B-AC40-8918-B5232566EA20}"/>
              </a:ext>
            </a:extLst>
          </p:cNvPr>
          <p:cNvSpPr>
            <a:spLocks noGrp="1"/>
          </p:cNvSpPr>
          <p:nvPr>
            <p:ph type="body" idx="1"/>
          </p:nvPr>
        </p:nvSpPr>
        <p:spPr>
          <a:xfrm>
            <a:off x="968553" y="2003985"/>
            <a:ext cx="4270248" cy="704087"/>
          </a:xfrm>
        </p:spPr>
        <p:txBody>
          <a:bodyPr anchor="ctr"/>
          <a:lstStyle/>
          <a:p>
            <a:r>
              <a:rPr lang="en-US" dirty="0" err="1"/>
              <a:t>undertriage</a:t>
            </a:r>
            <a:endParaRPr lang="en-US" dirty="0"/>
          </a:p>
        </p:txBody>
      </p:sp>
      <p:sp>
        <p:nvSpPr>
          <p:cNvPr id="5" name="Text Placeholder 4">
            <a:extLst>
              <a:ext uri="{FF2B5EF4-FFF2-40B4-BE49-F238E27FC236}">
                <a16:creationId xmlns:a16="http://schemas.microsoft.com/office/drawing/2014/main" id="{8D6AAA92-CCE9-F341-AE28-BC5CB960D5EA}"/>
              </a:ext>
            </a:extLst>
          </p:cNvPr>
          <p:cNvSpPr>
            <a:spLocks noGrp="1"/>
          </p:cNvSpPr>
          <p:nvPr>
            <p:ph type="body" sz="quarter" idx="13"/>
          </p:nvPr>
        </p:nvSpPr>
        <p:spPr>
          <a:xfrm>
            <a:off x="7046124" y="1969582"/>
            <a:ext cx="4270248" cy="704087"/>
          </a:xfrm>
        </p:spPr>
        <p:txBody>
          <a:bodyPr anchor="ctr"/>
          <a:lstStyle/>
          <a:p>
            <a:r>
              <a:rPr lang="en-US" dirty="0" err="1"/>
              <a:t>Overtriage</a:t>
            </a:r>
            <a:endParaRPr lang="en-US" dirty="0"/>
          </a:p>
        </p:txBody>
      </p:sp>
      <p:sp>
        <p:nvSpPr>
          <p:cNvPr id="6" name="Title 5">
            <a:extLst>
              <a:ext uri="{FF2B5EF4-FFF2-40B4-BE49-F238E27FC236}">
                <a16:creationId xmlns:a16="http://schemas.microsoft.com/office/drawing/2014/main" id="{2523189D-FADF-CB4B-B681-28D7AD3E104E}"/>
              </a:ext>
            </a:extLst>
          </p:cNvPr>
          <p:cNvSpPr>
            <a:spLocks noGrp="1"/>
          </p:cNvSpPr>
          <p:nvPr>
            <p:ph type="title"/>
          </p:nvPr>
        </p:nvSpPr>
        <p:spPr>
          <a:xfrm>
            <a:off x="2231136" y="521125"/>
            <a:ext cx="7729728" cy="1188720"/>
          </a:xfrm>
        </p:spPr>
        <p:txBody>
          <a:bodyPr/>
          <a:lstStyle/>
          <a:p>
            <a:r>
              <a:rPr lang="en-US" dirty="0"/>
              <a:t>MPDS Triage Performance</a:t>
            </a:r>
          </a:p>
        </p:txBody>
      </p:sp>
      <p:pic>
        <p:nvPicPr>
          <p:cNvPr id="7" name="Picture 6">
            <a:extLst>
              <a:ext uri="{FF2B5EF4-FFF2-40B4-BE49-F238E27FC236}">
                <a16:creationId xmlns:a16="http://schemas.microsoft.com/office/drawing/2014/main" id="{2A658CE0-1C5C-B949-B33F-48DDCBAED380}"/>
              </a:ext>
            </a:extLst>
          </p:cNvPr>
          <p:cNvPicPr>
            <a:picLocks noChangeAspect="1"/>
          </p:cNvPicPr>
          <p:nvPr/>
        </p:nvPicPr>
        <p:blipFill>
          <a:blip r:embed="rId3"/>
          <a:stretch>
            <a:fillRect/>
          </a:stretch>
        </p:blipFill>
        <p:spPr>
          <a:xfrm>
            <a:off x="614804" y="3521793"/>
            <a:ext cx="4977747" cy="2436555"/>
          </a:xfrm>
          <a:prstGeom prst="rect">
            <a:avLst/>
          </a:prstGeom>
        </p:spPr>
      </p:pic>
      <p:sp>
        <p:nvSpPr>
          <p:cNvPr id="8" name="TextBox 7">
            <a:extLst>
              <a:ext uri="{FF2B5EF4-FFF2-40B4-BE49-F238E27FC236}">
                <a16:creationId xmlns:a16="http://schemas.microsoft.com/office/drawing/2014/main" id="{BEA7A057-D715-D949-AFA0-1E8536C0B7AB}"/>
              </a:ext>
            </a:extLst>
          </p:cNvPr>
          <p:cNvSpPr txBox="1"/>
          <p:nvPr/>
        </p:nvSpPr>
        <p:spPr>
          <a:xfrm>
            <a:off x="674495" y="2708072"/>
            <a:ext cx="4858364" cy="338554"/>
          </a:xfrm>
          <a:prstGeom prst="rect">
            <a:avLst/>
          </a:prstGeom>
          <a:noFill/>
        </p:spPr>
        <p:txBody>
          <a:bodyPr wrap="square" rtlCol="0">
            <a:spAutoFit/>
          </a:bodyPr>
          <a:lstStyle/>
          <a:p>
            <a:r>
              <a:rPr lang="en-US" sz="1600" dirty="0"/>
              <a:t>Percentage of BLS-coded calls receiving ALS intervention</a:t>
            </a:r>
          </a:p>
        </p:txBody>
      </p:sp>
      <p:pic>
        <p:nvPicPr>
          <p:cNvPr id="9" name="Picture 8">
            <a:extLst>
              <a:ext uri="{FF2B5EF4-FFF2-40B4-BE49-F238E27FC236}">
                <a16:creationId xmlns:a16="http://schemas.microsoft.com/office/drawing/2014/main" id="{44448EC5-CF96-7F49-9E74-36967A9B0A1E}"/>
              </a:ext>
            </a:extLst>
          </p:cNvPr>
          <p:cNvPicPr>
            <a:picLocks noChangeAspect="1"/>
          </p:cNvPicPr>
          <p:nvPr/>
        </p:nvPicPr>
        <p:blipFill>
          <a:blip r:embed="rId4"/>
          <a:stretch>
            <a:fillRect/>
          </a:stretch>
        </p:blipFill>
        <p:spPr>
          <a:xfrm>
            <a:off x="6829257" y="3157110"/>
            <a:ext cx="4703982" cy="3313540"/>
          </a:xfrm>
          <a:prstGeom prst="rect">
            <a:avLst/>
          </a:prstGeom>
        </p:spPr>
      </p:pic>
      <p:sp>
        <p:nvSpPr>
          <p:cNvPr id="10" name="TextBox 9">
            <a:extLst>
              <a:ext uri="{FF2B5EF4-FFF2-40B4-BE49-F238E27FC236}">
                <a16:creationId xmlns:a16="http://schemas.microsoft.com/office/drawing/2014/main" id="{EFD0371E-FBAF-7240-A788-766C446E0CF0}"/>
              </a:ext>
            </a:extLst>
          </p:cNvPr>
          <p:cNvSpPr txBox="1"/>
          <p:nvPr/>
        </p:nvSpPr>
        <p:spPr>
          <a:xfrm>
            <a:off x="1049867" y="6570129"/>
            <a:ext cx="11142133" cy="276999"/>
          </a:xfrm>
          <a:prstGeom prst="rect">
            <a:avLst/>
          </a:prstGeom>
          <a:noFill/>
        </p:spPr>
        <p:txBody>
          <a:bodyPr wrap="square" rtlCol="0" anchor="b">
            <a:spAutoFit/>
          </a:bodyPr>
          <a:lstStyle/>
          <a:p>
            <a:pPr algn="r"/>
            <a:r>
              <a:rPr lang="en-US" sz="1200" dirty="0" err="1"/>
              <a:t>Sporer</a:t>
            </a:r>
            <a:r>
              <a:rPr lang="en-US" sz="1200" dirty="0"/>
              <a:t>, </a:t>
            </a:r>
            <a:r>
              <a:rPr lang="en-US" sz="1200" i="1" dirty="0"/>
              <a:t>et al.</a:t>
            </a:r>
            <a:r>
              <a:rPr lang="en-US" sz="1200" dirty="0"/>
              <a:t> </a:t>
            </a:r>
            <a:r>
              <a:rPr lang="en-US" sz="1200" dirty="0" err="1"/>
              <a:t>Prehosp</a:t>
            </a:r>
            <a:r>
              <a:rPr lang="en-US" sz="1200" dirty="0"/>
              <a:t> </a:t>
            </a:r>
            <a:r>
              <a:rPr lang="en-US" sz="1200" dirty="0" err="1"/>
              <a:t>Emerg</a:t>
            </a:r>
            <a:r>
              <a:rPr lang="en-US" sz="1200" dirty="0"/>
              <a:t> Care. 2007 Apr-Jun;11(2):192-8.</a:t>
            </a:r>
          </a:p>
        </p:txBody>
      </p:sp>
      <p:sp>
        <p:nvSpPr>
          <p:cNvPr id="11" name="TextBox 10">
            <a:extLst>
              <a:ext uri="{FF2B5EF4-FFF2-40B4-BE49-F238E27FC236}">
                <a16:creationId xmlns:a16="http://schemas.microsoft.com/office/drawing/2014/main" id="{98ED6D52-E7A2-5648-898B-DEE76DCE3BE3}"/>
              </a:ext>
            </a:extLst>
          </p:cNvPr>
          <p:cNvSpPr txBox="1"/>
          <p:nvPr/>
        </p:nvSpPr>
        <p:spPr>
          <a:xfrm>
            <a:off x="6458023" y="2676467"/>
            <a:ext cx="5517665" cy="338554"/>
          </a:xfrm>
          <a:prstGeom prst="rect">
            <a:avLst/>
          </a:prstGeom>
          <a:noFill/>
        </p:spPr>
        <p:txBody>
          <a:bodyPr wrap="square" rtlCol="0">
            <a:spAutoFit/>
          </a:bodyPr>
          <a:lstStyle/>
          <a:p>
            <a:r>
              <a:rPr lang="en-US" sz="1600" dirty="0"/>
              <a:t>Percentage of ALS-coded calls receiving BLS intervention only</a:t>
            </a:r>
          </a:p>
        </p:txBody>
      </p:sp>
    </p:spTree>
    <p:extLst>
      <p:ext uri="{BB962C8B-B14F-4D97-AF65-F5344CB8AC3E}">
        <p14:creationId xmlns:p14="http://schemas.microsoft.com/office/powerpoint/2010/main" val="3549915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1375-FD2B-FB4F-B9D5-CAF33F07BE91}"/>
              </a:ext>
            </a:extLst>
          </p:cNvPr>
          <p:cNvSpPr>
            <a:spLocks noGrp="1"/>
          </p:cNvSpPr>
          <p:nvPr>
            <p:ph type="title"/>
          </p:nvPr>
        </p:nvSpPr>
        <p:spPr>
          <a:xfrm>
            <a:off x="2242859" y="544109"/>
            <a:ext cx="7729728" cy="1188720"/>
          </a:xfrm>
        </p:spPr>
        <p:txBody>
          <a:bodyPr/>
          <a:lstStyle/>
          <a:p>
            <a:r>
              <a:rPr lang="en-US" dirty="0"/>
              <a:t>ALS vs. BLS Outcomes </a:t>
            </a:r>
            <a:br>
              <a:rPr lang="en-US" dirty="0"/>
            </a:br>
            <a:r>
              <a:rPr lang="en-US" dirty="0"/>
              <a:t>in Cardiac Arrest</a:t>
            </a:r>
          </a:p>
        </p:txBody>
      </p:sp>
      <p:pic>
        <p:nvPicPr>
          <p:cNvPr id="4" name="Content Placeholder 3">
            <a:extLst>
              <a:ext uri="{FF2B5EF4-FFF2-40B4-BE49-F238E27FC236}">
                <a16:creationId xmlns:a16="http://schemas.microsoft.com/office/drawing/2014/main" id="{3FC1958C-38CA-234E-9958-E588A42278B8}"/>
              </a:ext>
            </a:extLst>
          </p:cNvPr>
          <p:cNvPicPr>
            <a:picLocks noGrp="1" noChangeAspect="1"/>
          </p:cNvPicPr>
          <p:nvPr>
            <p:ph idx="1"/>
          </p:nvPr>
        </p:nvPicPr>
        <p:blipFill>
          <a:blip r:embed="rId3"/>
          <a:stretch>
            <a:fillRect/>
          </a:stretch>
        </p:blipFill>
        <p:spPr>
          <a:xfrm>
            <a:off x="3227363" y="1961535"/>
            <a:ext cx="5839384" cy="3990246"/>
          </a:xfrm>
          <a:prstGeom prst="rect">
            <a:avLst/>
          </a:prstGeom>
        </p:spPr>
      </p:pic>
      <p:sp>
        <p:nvSpPr>
          <p:cNvPr id="5" name="TextBox 4">
            <a:extLst>
              <a:ext uri="{FF2B5EF4-FFF2-40B4-BE49-F238E27FC236}">
                <a16:creationId xmlns:a16="http://schemas.microsoft.com/office/drawing/2014/main" id="{C08D1E7E-C380-3A4B-BD71-B19ED89E7BD3}"/>
              </a:ext>
            </a:extLst>
          </p:cNvPr>
          <p:cNvSpPr txBox="1"/>
          <p:nvPr/>
        </p:nvSpPr>
        <p:spPr>
          <a:xfrm>
            <a:off x="1430215" y="6119446"/>
            <a:ext cx="9589477" cy="369332"/>
          </a:xfrm>
          <a:prstGeom prst="rect">
            <a:avLst/>
          </a:prstGeom>
          <a:noFill/>
        </p:spPr>
        <p:txBody>
          <a:bodyPr wrap="square" rtlCol="0">
            <a:spAutoFit/>
          </a:bodyPr>
          <a:lstStyle/>
          <a:p>
            <a:pPr algn="ctr"/>
            <a:r>
              <a:rPr lang="en-US" b="1" dirty="0"/>
              <a:t>Kaplan-Meier Analysis of Survival After Cardiac Arrest by Ambulance Service Level</a:t>
            </a:r>
            <a:endParaRPr lang="en-US" dirty="0"/>
          </a:p>
        </p:txBody>
      </p:sp>
      <p:sp>
        <p:nvSpPr>
          <p:cNvPr id="6" name="TextBox 5">
            <a:extLst>
              <a:ext uri="{FF2B5EF4-FFF2-40B4-BE49-F238E27FC236}">
                <a16:creationId xmlns:a16="http://schemas.microsoft.com/office/drawing/2014/main" id="{164B8243-4182-164E-951C-84A43F58DB49}"/>
              </a:ext>
            </a:extLst>
          </p:cNvPr>
          <p:cNvSpPr txBox="1"/>
          <p:nvPr/>
        </p:nvSpPr>
        <p:spPr>
          <a:xfrm>
            <a:off x="5265174" y="6607277"/>
            <a:ext cx="6926826" cy="276999"/>
          </a:xfrm>
          <a:prstGeom prst="rect">
            <a:avLst/>
          </a:prstGeom>
          <a:noFill/>
        </p:spPr>
        <p:txBody>
          <a:bodyPr wrap="square" rtlCol="0">
            <a:spAutoFit/>
          </a:bodyPr>
          <a:lstStyle/>
          <a:p>
            <a:pPr algn="r"/>
            <a:r>
              <a:rPr lang="en-US" sz="1200" dirty="0" err="1"/>
              <a:t>Sanghavi</a:t>
            </a:r>
            <a:r>
              <a:rPr lang="en-US" sz="1200" dirty="0"/>
              <a:t>, </a:t>
            </a:r>
            <a:r>
              <a:rPr lang="en-US" sz="1200" i="1" dirty="0"/>
              <a:t>et al.</a:t>
            </a:r>
            <a:r>
              <a:rPr lang="en-US" sz="1200" dirty="0"/>
              <a:t> JAMA Intern Med. 2015 Feb;175(2):196-204.</a:t>
            </a:r>
          </a:p>
        </p:txBody>
      </p:sp>
    </p:spTree>
    <p:extLst>
      <p:ext uri="{BB962C8B-B14F-4D97-AF65-F5344CB8AC3E}">
        <p14:creationId xmlns:p14="http://schemas.microsoft.com/office/powerpoint/2010/main" val="2744653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B978-8B6D-9648-BC6B-4358B3396EFF}"/>
              </a:ext>
            </a:extLst>
          </p:cNvPr>
          <p:cNvSpPr>
            <a:spLocks noGrp="1"/>
          </p:cNvSpPr>
          <p:nvPr>
            <p:ph type="title"/>
          </p:nvPr>
        </p:nvSpPr>
        <p:spPr/>
        <p:txBody>
          <a:bodyPr/>
          <a:lstStyle/>
          <a:p>
            <a:r>
              <a:rPr lang="en-US" dirty="0"/>
              <a:t>Importance of pre-arrival instructions</a:t>
            </a:r>
          </a:p>
        </p:txBody>
      </p:sp>
      <p:graphicFrame>
        <p:nvGraphicFramePr>
          <p:cNvPr id="4" name="Content Placeholder 3">
            <a:extLst>
              <a:ext uri="{FF2B5EF4-FFF2-40B4-BE49-F238E27FC236}">
                <a16:creationId xmlns:a16="http://schemas.microsoft.com/office/drawing/2014/main" id="{4EAB64E1-EAD2-1147-B852-9F8E8DD421FC}"/>
              </a:ext>
            </a:extLst>
          </p:cNvPr>
          <p:cNvGraphicFramePr>
            <a:graphicFrameLocks noGrp="1"/>
          </p:cNvGraphicFramePr>
          <p:nvPr>
            <p:ph idx="1"/>
            <p:extLst>
              <p:ext uri="{D42A27DB-BD31-4B8C-83A1-F6EECF244321}">
                <p14:modId xmlns:p14="http://schemas.microsoft.com/office/powerpoint/2010/main" val="1364492426"/>
              </p:ext>
            </p:extLst>
          </p:nvPr>
        </p:nvGraphicFramePr>
        <p:xfrm>
          <a:off x="1519828" y="2705249"/>
          <a:ext cx="9152343" cy="2709432"/>
        </p:xfrm>
        <a:graphic>
          <a:graphicData uri="http://schemas.openxmlformats.org/drawingml/2006/table">
            <a:tbl>
              <a:tblPr firstRow="1" bandRow="1">
                <a:tableStyleId>{5C22544A-7EE6-4342-B048-85BDC9FD1C3A}</a:tableStyleId>
              </a:tblPr>
              <a:tblGrid>
                <a:gridCol w="4486525">
                  <a:extLst>
                    <a:ext uri="{9D8B030D-6E8A-4147-A177-3AD203B41FA5}">
                      <a16:colId xmlns:a16="http://schemas.microsoft.com/office/drawing/2014/main" val="2544182987"/>
                    </a:ext>
                  </a:extLst>
                </a:gridCol>
                <a:gridCol w="2332909">
                  <a:extLst>
                    <a:ext uri="{9D8B030D-6E8A-4147-A177-3AD203B41FA5}">
                      <a16:colId xmlns:a16="http://schemas.microsoft.com/office/drawing/2014/main" val="2987582382"/>
                    </a:ext>
                  </a:extLst>
                </a:gridCol>
                <a:gridCol w="2332909">
                  <a:extLst>
                    <a:ext uri="{9D8B030D-6E8A-4147-A177-3AD203B41FA5}">
                      <a16:colId xmlns:a16="http://schemas.microsoft.com/office/drawing/2014/main" val="758389618"/>
                    </a:ext>
                  </a:extLst>
                </a:gridCol>
              </a:tblGrid>
              <a:tr h="989532">
                <a:tc>
                  <a:txBody>
                    <a:bodyPr/>
                    <a:lstStyle/>
                    <a:p>
                      <a:endParaRPr lang="en-US" dirty="0"/>
                    </a:p>
                  </a:txBody>
                  <a:tcPr/>
                </a:tc>
                <a:tc>
                  <a:txBody>
                    <a:bodyPr/>
                    <a:lstStyle/>
                    <a:p>
                      <a:pPr algn="ctr"/>
                      <a:r>
                        <a:rPr lang="en-US" sz="2400" dirty="0"/>
                        <a:t>Bystander CPR</a:t>
                      </a:r>
                    </a:p>
                  </a:txBody>
                  <a:tcPr anchor="ctr"/>
                </a:tc>
                <a:tc>
                  <a:txBody>
                    <a:bodyPr/>
                    <a:lstStyle/>
                    <a:p>
                      <a:pPr algn="ctr"/>
                      <a:r>
                        <a:rPr lang="en-US" sz="2400" dirty="0"/>
                        <a:t>Bystander AED</a:t>
                      </a:r>
                    </a:p>
                  </a:txBody>
                  <a:tcPr anchor="ctr"/>
                </a:tc>
                <a:extLst>
                  <a:ext uri="{0D108BD9-81ED-4DB2-BD59-A6C34878D82A}">
                    <a16:rowId xmlns:a16="http://schemas.microsoft.com/office/drawing/2014/main" val="1788458826"/>
                  </a:ext>
                </a:extLst>
              </a:tr>
              <a:tr h="573300">
                <a:tc>
                  <a:txBody>
                    <a:bodyPr/>
                    <a:lstStyle/>
                    <a:p>
                      <a:r>
                        <a:rPr lang="en-US" sz="2400" dirty="0"/>
                        <a:t>County-wide</a:t>
                      </a:r>
                    </a:p>
                  </a:txBody>
                  <a:tcPr anchor="ctr"/>
                </a:tc>
                <a:tc>
                  <a:txBody>
                    <a:bodyPr/>
                    <a:lstStyle/>
                    <a:p>
                      <a:pPr algn="ctr"/>
                      <a:r>
                        <a:rPr lang="en-US" sz="2400" dirty="0"/>
                        <a:t>22%</a:t>
                      </a:r>
                    </a:p>
                  </a:txBody>
                  <a:tcPr anchor="ctr"/>
                </a:tc>
                <a:tc>
                  <a:txBody>
                    <a:bodyPr/>
                    <a:lstStyle/>
                    <a:p>
                      <a:pPr algn="ctr"/>
                      <a:r>
                        <a:rPr lang="en-US" sz="2400" dirty="0"/>
                        <a:t>21%</a:t>
                      </a:r>
                    </a:p>
                  </a:txBody>
                  <a:tcPr anchor="ctr"/>
                </a:tc>
                <a:extLst>
                  <a:ext uri="{0D108BD9-81ED-4DB2-BD59-A6C34878D82A}">
                    <a16:rowId xmlns:a16="http://schemas.microsoft.com/office/drawing/2014/main" val="2878909325"/>
                  </a:ext>
                </a:extLst>
              </a:tr>
              <a:tr h="573300">
                <a:tc>
                  <a:txBody>
                    <a:bodyPr/>
                    <a:lstStyle/>
                    <a:p>
                      <a:r>
                        <a:rPr lang="en-US" sz="2400" dirty="0"/>
                        <a:t>Vacaville (All EMD)</a:t>
                      </a:r>
                    </a:p>
                  </a:txBody>
                  <a:tcPr anchor="ctr"/>
                </a:tc>
                <a:tc>
                  <a:txBody>
                    <a:bodyPr/>
                    <a:lstStyle/>
                    <a:p>
                      <a:pPr algn="ctr"/>
                      <a:r>
                        <a:rPr lang="en-US" sz="2400" dirty="0"/>
                        <a:t>30%</a:t>
                      </a:r>
                    </a:p>
                  </a:txBody>
                  <a:tcPr anchor="ctr"/>
                </a:tc>
                <a:tc>
                  <a:txBody>
                    <a:bodyPr/>
                    <a:lstStyle/>
                    <a:p>
                      <a:pPr algn="ctr"/>
                      <a:r>
                        <a:rPr lang="en-US" sz="2400" dirty="0"/>
                        <a:t>50%</a:t>
                      </a:r>
                    </a:p>
                  </a:txBody>
                  <a:tcPr anchor="ctr"/>
                </a:tc>
                <a:extLst>
                  <a:ext uri="{0D108BD9-81ED-4DB2-BD59-A6C34878D82A}">
                    <a16:rowId xmlns:a16="http://schemas.microsoft.com/office/drawing/2014/main" val="1537754816"/>
                  </a:ext>
                </a:extLst>
              </a:tr>
              <a:tr h="573300">
                <a:tc>
                  <a:txBody>
                    <a:bodyPr/>
                    <a:lstStyle/>
                    <a:p>
                      <a:r>
                        <a:rPr lang="en-US" sz="2400" dirty="0"/>
                        <a:t>Non-Vacaville (Little/no EMD)</a:t>
                      </a:r>
                    </a:p>
                  </a:txBody>
                  <a:tcPr anchor="ctr"/>
                </a:tc>
                <a:tc>
                  <a:txBody>
                    <a:bodyPr/>
                    <a:lstStyle/>
                    <a:p>
                      <a:pPr algn="ctr"/>
                      <a:r>
                        <a:rPr lang="en-US" sz="2400" dirty="0"/>
                        <a:t>20%</a:t>
                      </a:r>
                    </a:p>
                  </a:txBody>
                  <a:tcPr anchor="ctr"/>
                </a:tc>
                <a:tc>
                  <a:txBody>
                    <a:bodyPr/>
                    <a:lstStyle/>
                    <a:p>
                      <a:pPr algn="ctr"/>
                      <a:r>
                        <a:rPr lang="en-US" sz="2400" dirty="0"/>
                        <a:t>10%</a:t>
                      </a:r>
                    </a:p>
                  </a:txBody>
                  <a:tcPr anchor="ctr"/>
                </a:tc>
                <a:extLst>
                  <a:ext uri="{0D108BD9-81ED-4DB2-BD59-A6C34878D82A}">
                    <a16:rowId xmlns:a16="http://schemas.microsoft.com/office/drawing/2014/main" val="758643673"/>
                  </a:ext>
                </a:extLst>
              </a:tr>
            </a:tbl>
          </a:graphicData>
        </a:graphic>
      </p:graphicFrame>
      <p:sp>
        <p:nvSpPr>
          <p:cNvPr id="6" name="TextBox 5">
            <a:extLst>
              <a:ext uri="{FF2B5EF4-FFF2-40B4-BE49-F238E27FC236}">
                <a16:creationId xmlns:a16="http://schemas.microsoft.com/office/drawing/2014/main" id="{545F17E5-26C4-2A43-89EC-D68F504362A5}"/>
              </a:ext>
            </a:extLst>
          </p:cNvPr>
          <p:cNvSpPr txBox="1"/>
          <p:nvPr/>
        </p:nvSpPr>
        <p:spPr>
          <a:xfrm>
            <a:off x="1452282" y="5755341"/>
            <a:ext cx="9269506" cy="830997"/>
          </a:xfrm>
          <a:prstGeom prst="rect">
            <a:avLst/>
          </a:prstGeom>
          <a:noFill/>
        </p:spPr>
        <p:txBody>
          <a:bodyPr wrap="square" rtlCol="0">
            <a:spAutoFit/>
          </a:bodyPr>
          <a:lstStyle/>
          <a:p>
            <a:pPr algn="ctr"/>
            <a:r>
              <a:rPr lang="en-US" sz="2400" dirty="0"/>
              <a:t>Are residents being harmed by the lack of EMD protocols in some parts of the Solano County?</a:t>
            </a:r>
          </a:p>
        </p:txBody>
      </p:sp>
      <p:sp>
        <p:nvSpPr>
          <p:cNvPr id="7" name="Oval 6">
            <a:extLst>
              <a:ext uri="{FF2B5EF4-FFF2-40B4-BE49-F238E27FC236}">
                <a16:creationId xmlns:a16="http://schemas.microsoft.com/office/drawing/2014/main" id="{8CBECB95-915F-344A-B2FE-2C44AE0B3C25}"/>
              </a:ext>
            </a:extLst>
          </p:cNvPr>
          <p:cNvSpPr/>
          <p:nvPr/>
        </p:nvSpPr>
        <p:spPr>
          <a:xfrm>
            <a:off x="6140822" y="4177553"/>
            <a:ext cx="4383741" cy="7351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035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056B-802D-F741-A330-EF1C0845C607}"/>
              </a:ext>
            </a:extLst>
          </p:cNvPr>
          <p:cNvSpPr>
            <a:spLocks noGrp="1"/>
          </p:cNvSpPr>
          <p:nvPr>
            <p:ph type="title"/>
          </p:nvPr>
        </p:nvSpPr>
        <p:spPr>
          <a:xfrm>
            <a:off x="804672" y="964692"/>
            <a:ext cx="3066937" cy="1188720"/>
          </a:xfrm>
        </p:spPr>
        <p:txBody>
          <a:bodyPr>
            <a:normAutofit/>
          </a:bodyPr>
          <a:lstStyle/>
          <a:p>
            <a:r>
              <a:rPr lang="en-US" sz="2000"/>
              <a:t>Drawbacks of MPDS and IAED Certification</a:t>
            </a:r>
          </a:p>
        </p:txBody>
      </p:sp>
      <p:sp>
        <p:nvSpPr>
          <p:cNvPr id="11" name="Content Placeholder 10">
            <a:extLst>
              <a:ext uri="{FF2B5EF4-FFF2-40B4-BE49-F238E27FC236}">
                <a16:creationId xmlns:a16="http://schemas.microsoft.com/office/drawing/2014/main" id="{19CFD759-2B2F-47B5-8F30-CAE922C4565B}"/>
              </a:ext>
            </a:extLst>
          </p:cNvPr>
          <p:cNvSpPr>
            <a:spLocks noGrp="1"/>
          </p:cNvSpPr>
          <p:nvPr>
            <p:ph idx="1"/>
          </p:nvPr>
        </p:nvSpPr>
        <p:spPr>
          <a:xfrm>
            <a:off x="803244" y="2638044"/>
            <a:ext cx="3338450" cy="3263206"/>
          </a:xfrm>
        </p:spPr>
        <p:txBody>
          <a:bodyPr>
            <a:normAutofit/>
          </a:bodyPr>
          <a:lstStyle/>
          <a:p>
            <a:r>
              <a:rPr lang="en-US" sz="2400" dirty="0"/>
              <a:t>Expensive</a:t>
            </a:r>
          </a:p>
          <a:p>
            <a:pPr lvl="1"/>
            <a:r>
              <a:rPr lang="en-US" sz="2200" dirty="0"/>
              <a:t>Training</a:t>
            </a:r>
          </a:p>
          <a:p>
            <a:pPr lvl="1"/>
            <a:r>
              <a:rPr lang="en-US" sz="2200" dirty="0"/>
              <a:t>Certification</a:t>
            </a:r>
          </a:p>
          <a:p>
            <a:pPr lvl="1"/>
            <a:r>
              <a:rPr lang="en-US" sz="2200" dirty="0"/>
              <a:t>Ongoing QA</a:t>
            </a:r>
          </a:p>
          <a:p>
            <a:r>
              <a:rPr lang="en-US" sz="2400" dirty="0"/>
              <a:t>Unaffordable for some local PSAPs?</a:t>
            </a:r>
          </a:p>
        </p:txBody>
      </p:sp>
      <p:sp>
        <p:nvSpPr>
          <p:cNvPr id="21" name="Rectangle 20">
            <a:extLst>
              <a:ext uri="{FF2B5EF4-FFF2-40B4-BE49-F238E27FC236}">
                <a16:creationId xmlns:a16="http://schemas.microsoft.com/office/drawing/2014/main" id="{B9A6A8C2-8B3A-4AD3-AFCC-F1D3F1F02D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DF64937-39B5-4AB3-A2EF-EA689BA608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7BC3B23-CF63-1A41-B946-DC7B9E2BDFF3}"/>
              </a:ext>
            </a:extLst>
          </p:cNvPr>
          <p:cNvPicPr>
            <a:picLocks noChangeAspect="1"/>
          </p:cNvPicPr>
          <p:nvPr/>
        </p:nvPicPr>
        <p:blipFill>
          <a:blip r:embed="rId2"/>
          <a:stretch>
            <a:fillRect/>
          </a:stretch>
        </p:blipFill>
        <p:spPr>
          <a:xfrm>
            <a:off x="4823366" y="2016314"/>
            <a:ext cx="6227064" cy="2833314"/>
          </a:xfrm>
          <a:prstGeom prst="rect">
            <a:avLst/>
          </a:prstGeom>
        </p:spPr>
      </p:pic>
    </p:spTree>
    <p:extLst>
      <p:ext uri="{BB962C8B-B14F-4D97-AF65-F5344CB8AC3E}">
        <p14:creationId xmlns:p14="http://schemas.microsoft.com/office/powerpoint/2010/main" val="794463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F6BAE-B971-B74F-9FC3-50489829D73D}"/>
              </a:ext>
            </a:extLst>
          </p:cNvPr>
          <p:cNvSpPr>
            <a:spLocks noGrp="1"/>
          </p:cNvSpPr>
          <p:nvPr>
            <p:ph type="title"/>
          </p:nvPr>
        </p:nvSpPr>
        <p:spPr>
          <a:xfrm>
            <a:off x="1279609" y="1586484"/>
            <a:ext cx="3666296" cy="3685032"/>
          </a:xfrm>
          <a:prstGeom prst="ellipse">
            <a:avLst/>
          </a:prstGeom>
          <a:solidFill>
            <a:schemeClr val="accent2">
              <a:lumMod val="75000"/>
            </a:schemeClr>
          </a:solidFill>
          <a:ln>
            <a:noFill/>
          </a:ln>
        </p:spPr>
        <p:txBody>
          <a:bodyPr>
            <a:normAutofit/>
          </a:bodyPr>
          <a:lstStyle/>
          <a:p>
            <a:endParaRPr lang="en-US" sz="2400" dirty="0">
              <a:solidFill>
                <a:srgbClr val="FFFFFF"/>
              </a:solidFill>
            </a:endParaRPr>
          </a:p>
        </p:txBody>
      </p:sp>
      <p:sp>
        <p:nvSpPr>
          <p:cNvPr id="3" name="Content Placeholder 2">
            <a:extLst>
              <a:ext uri="{FF2B5EF4-FFF2-40B4-BE49-F238E27FC236}">
                <a16:creationId xmlns:a16="http://schemas.microsoft.com/office/drawing/2014/main" id="{984CEEF2-AA28-5C46-9D42-FC01F123877E}"/>
              </a:ext>
            </a:extLst>
          </p:cNvPr>
          <p:cNvSpPr>
            <a:spLocks noGrp="1"/>
          </p:cNvSpPr>
          <p:nvPr>
            <p:ph idx="1"/>
          </p:nvPr>
        </p:nvSpPr>
        <p:spPr>
          <a:xfrm>
            <a:off x="5591695" y="1402080"/>
            <a:ext cx="5320696" cy="4053840"/>
          </a:xfrm>
        </p:spPr>
        <p:txBody>
          <a:bodyPr anchor="ctr">
            <a:normAutofit/>
          </a:bodyPr>
          <a:lstStyle/>
          <a:p>
            <a:r>
              <a:rPr lang="en-US" sz="2400" dirty="0"/>
              <a:t>We support Emergency Medical Dispatch using Medical Priority Dispatch System for Solano County.</a:t>
            </a:r>
          </a:p>
          <a:p>
            <a:r>
              <a:rPr lang="en-US" sz="2400" dirty="0"/>
              <a:t>We supported tiered EMS response, with some low-acuity patients receiving a BLS response.</a:t>
            </a:r>
          </a:p>
          <a:p>
            <a:r>
              <a:rPr lang="en-US" sz="2400" dirty="0"/>
              <a:t>We believe Physicians' Forum should review and approve the response for each determinant code.</a:t>
            </a:r>
          </a:p>
        </p:txBody>
      </p:sp>
      <p:sp>
        <p:nvSpPr>
          <p:cNvPr id="4" name="TextBox 3">
            <a:extLst>
              <a:ext uri="{FF2B5EF4-FFF2-40B4-BE49-F238E27FC236}">
                <a16:creationId xmlns:a16="http://schemas.microsoft.com/office/drawing/2014/main" id="{0CFBCF2B-9B2C-C647-9214-455A9CED4A37}"/>
              </a:ext>
            </a:extLst>
          </p:cNvPr>
          <p:cNvSpPr txBox="1"/>
          <p:nvPr/>
        </p:nvSpPr>
        <p:spPr>
          <a:xfrm>
            <a:off x="1117422" y="3198167"/>
            <a:ext cx="3809746" cy="461665"/>
          </a:xfrm>
          <a:prstGeom prst="rect">
            <a:avLst/>
          </a:prstGeom>
          <a:noFill/>
        </p:spPr>
        <p:txBody>
          <a:bodyPr wrap="square" rtlCol="0">
            <a:spAutoFit/>
          </a:bodyPr>
          <a:lstStyle/>
          <a:p>
            <a:pPr algn="ctr"/>
            <a:r>
              <a:rPr lang="en-US" sz="2400" dirty="0">
                <a:solidFill>
                  <a:schemeClr val="bg1"/>
                </a:solidFill>
              </a:rPr>
              <a:t>RECOMMENDATIONS</a:t>
            </a:r>
          </a:p>
        </p:txBody>
      </p:sp>
    </p:spTree>
    <p:extLst>
      <p:ext uri="{BB962C8B-B14F-4D97-AF65-F5344CB8AC3E}">
        <p14:creationId xmlns:p14="http://schemas.microsoft.com/office/powerpoint/2010/main" val="2980401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7B4A89-9237-DD4A-9D64-FA66236BA9CF}"/>
              </a:ext>
            </a:extLst>
          </p:cNvPr>
          <p:cNvSpPr>
            <a:spLocks noGrp="1"/>
          </p:cNvSpPr>
          <p:nvPr>
            <p:ph type="body" idx="1"/>
          </p:nvPr>
        </p:nvSpPr>
        <p:spPr/>
        <p:txBody>
          <a:bodyPr>
            <a:normAutofit/>
          </a:bodyPr>
          <a:lstStyle/>
          <a:p>
            <a:r>
              <a:rPr lang="en-US" sz="2800" dirty="0"/>
              <a:t>Current</a:t>
            </a:r>
          </a:p>
        </p:txBody>
      </p:sp>
      <p:sp>
        <p:nvSpPr>
          <p:cNvPr id="3" name="Content Placeholder 2">
            <a:extLst>
              <a:ext uri="{FF2B5EF4-FFF2-40B4-BE49-F238E27FC236}">
                <a16:creationId xmlns:a16="http://schemas.microsoft.com/office/drawing/2014/main" id="{CCEEF63F-FB3D-0047-B57F-8B047A83C389}"/>
              </a:ext>
            </a:extLst>
          </p:cNvPr>
          <p:cNvSpPr>
            <a:spLocks noGrp="1"/>
          </p:cNvSpPr>
          <p:nvPr>
            <p:ph sz="half" idx="2"/>
          </p:nvPr>
        </p:nvSpPr>
        <p:spPr>
          <a:xfrm>
            <a:off x="1583436" y="3143250"/>
            <a:ext cx="4270248" cy="3714750"/>
          </a:xfrm>
        </p:spPr>
        <p:txBody>
          <a:bodyPr>
            <a:normAutofit/>
          </a:bodyPr>
          <a:lstStyle/>
          <a:p>
            <a:r>
              <a:rPr lang="en-US" sz="2400" dirty="0"/>
              <a:t>7 local PSAPs for medical 911 calls; most not using EMD protocols or providing pre-arrival instructions</a:t>
            </a:r>
          </a:p>
          <a:p>
            <a:r>
              <a:rPr lang="en-US" sz="2400" dirty="0"/>
              <a:t>Dispatch protocols determined by local PSAP</a:t>
            </a:r>
          </a:p>
          <a:p>
            <a:r>
              <a:rPr lang="en-US" sz="2400" dirty="0"/>
              <a:t>No accountability</a:t>
            </a:r>
          </a:p>
        </p:txBody>
      </p:sp>
      <p:sp>
        <p:nvSpPr>
          <p:cNvPr id="4" name="Content Placeholder 3">
            <a:extLst>
              <a:ext uri="{FF2B5EF4-FFF2-40B4-BE49-F238E27FC236}">
                <a16:creationId xmlns:a16="http://schemas.microsoft.com/office/drawing/2014/main" id="{4E85D62A-D619-F94B-A48F-01C51AFE3837}"/>
              </a:ext>
            </a:extLst>
          </p:cNvPr>
          <p:cNvSpPr>
            <a:spLocks noGrp="1"/>
          </p:cNvSpPr>
          <p:nvPr>
            <p:ph sz="quarter" idx="4"/>
          </p:nvPr>
        </p:nvSpPr>
        <p:spPr/>
        <p:txBody>
          <a:bodyPr>
            <a:noAutofit/>
          </a:bodyPr>
          <a:lstStyle/>
          <a:p>
            <a:r>
              <a:rPr lang="en-US" sz="2400" dirty="0"/>
              <a:t>Contractor will serve as a single secondary PSAP to conduct centralized EMD for all medical calls made to individual PSAPs</a:t>
            </a:r>
          </a:p>
          <a:p>
            <a:r>
              <a:rPr lang="en-US" sz="2400" dirty="0"/>
              <a:t>MPDS protocols</a:t>
            </a:r>
          </a:p>
          <a:p>
            <a:r>
              <a:rPr lang="en-US" sz="2400" dirty="0"/>
              <a:t>Accountability built into EOA contract</a:t>
            </a:r>
          </a:p>
        </p:txBody>
      </p:sp>
      <p:sp>
        <p:nvSpPr>
          <p:cNvPr id="5" name="Text Placeholder 4">
            <a:extLst>
              <a:ext uri="{FF2B5EF4-FFF2-40B4-BE49-F238E27FC236}">
                <a16:creationId xmlns:a16="http://schemas.microsoft.com/office/drawing/2014/main" id="{06C8B1E1-872C-8C40-AE01-9AA3036547F5}"/>
              </a:ext>
            </a:extLst>
          </p:cNvPr>
          <p:cNvSpPr>
            <a:spLocks noGrp="1"/>
          </p:cNvSpPr>
          <p:nvPr>
            <p:ph type="body" sz="quarter" idx="13"/>
          </p:nvPr>
        </p:nvSpPr>
        <p:spPr/>
        <p:txBody>
          <a:bodyPr>
            <a:normAutofit/>
          </a:bodyPr>
          <a:lstStyle/>
          <a:p>
            <a:r>
              <a:rPr lang="en-US" sz="2800" dirty="0"/>
              <a:t>Proposed</a:t>
            </a:r>
          </a:p>
        </p:txBody>
      </p:sp>
      <p:sp>
        <p:nvSpPr>
          <p:cNvPr id="6" name="Title 5">
            <a:extLst>
              <a:ext uri="{FF2B5EF4-FFF2-40B4-BE49-F238E27FC236}">
                <a16:creationId xmlns:a16="http://schemas.microsoft.com/office/drawing/2014/main" id="{AF8C63D4-7113-0D4D-8AEF-BEA83709D115}"/>
              </a:ext>
            </a:extLst>
          </p:cNvPr>
          <p:cNvSpPr>
            <a:spLocks noGrp="1"/>
          </p:cNvSpPr>
          <p:nvPr>
            <p:ph type="title"/>
          </p:nvPr>
        </p:nvSpPr>
        <p:spPr/>
        <p:txBody>
          <a:bodyPr/>
          <a:lstStyle/>
          <a:p>
            <a:r>
              <a:rPr lang="en-US" dirty="0"/>
              <a:t>#2 – Central Emergency Medical Dispatch (EMD)</a:t>
            </a:r>
          </a:p>
        </p:txBody>
      </p:sp>
    </p:spTree>
    <p:extLst>
      <p:ext uri="{BB962C8B-B14F-4D97-AF65-F5344CB8AC3E}">
        <p14:creationId xmlns:p14="http://schemas.microsoft.com/office/powerpoint/2010/main" val="1585470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D826-F7FB-9442-AD7F-20854AE43D23}"/>
              </a:ext>
            </a:extLst>
          </p:cNvPr>
          <p:cNvSpPr>
            <a:spLocks noGrp="1"/>
          </p:cNvSpPr>
          <p:nvPr>
            <p:ph type="ctrTitle"/>
          </p:nvPr>
        </p:nvSpPr>
        <p:spPr/>
        <p:txBody>
          <a:bodyPr>
            <a:normAutofit fontScale="90000"/>
          </a:bodyPr>
          <a:lstStyle/>
          <a:p>
            <a:r>
              <a:rPr lang="en-US" dirty="0"/>
              <a:t>Solano EMS Blueprint RFP:</a:t>
            </a:r>
            <a:br>
              <a:rPr lang="en-US" dirty="0"/>
            </a:br>
            <a:r>
              <a:rPr lang="en-US" dirty="0"/>
              <a:t>Physicians’ </a:t>
            </a:r>
            <a:r>
              <a:rPr lang="en-US" dirty="0" err="1"/>
              <a:t>ForuM</a:t>
            </a:r>
            <a:br>
              <a:rPr lang="en-US" dirty="0"/>
            </a:br>
            <a:r>
              <a:rPr lang="en-US" dirty="0"/>
              <a:t>Summary and </a:t>
            </a:r>
            <a:r>
              <a:rPr lang="en-US" dirty="0" err="1"/>
              <a:t>REcommendations</a:t>
            </a:r>
            <a:endParaRPr lang="en-US" dirty="0"/>
          </a:p>
        </p:txBody>
      </p:sp>
      <p:sp>
        <p:nvSpPr>
          <p:cNvPr id="3" name="Subtitle 2">
            <a:extLst>
              <a:ext uri="{FF2B5EF4-FFF2-40B4-BE49-F238E27FC236}">
                <a16:creationId xmlns:a16="http://schemas.microsoft.com/office/drawing/2014/main" id="{AB1B137B-96A0-614D-8F1F-53337DDCAB1E}"/>
              </a:ext>
            </a:extLst>
          </p:cNvPr>
          <p:cNvSpPr>
            <a:spLocks noGrp="1"/>
          </p:cNvSpPr>
          <p:nvPr>
            <p:ph type="subTitle" idx="1"/>
          </p:nvPr>
        </p:nvSpPr>
        <p:spPr/>
        <p:txBody>
          <a:bodyPr/>
          <a:lstStyle/>
          <a:p>
            <a:r>
              <a:rPr lang="en-US" dirty="0"/>
              <a:t>SEMSC Board Meeting</a:t>
            </a:r>
          </a:p>
          <a:p>
            <a:r>
              <a:rPr lang="en-US" dirty="0"/>
              <a:t>December 13, 2018</a:t>
            </a:r>
          </a:p>
        </p:txBody>
      </p:sp>
    </p:spTree>
    <p:extLst>
      <p:ext uri="{BB962C8B-B14F-4D97-AF65-F5344CB8AC3E}">
        <p14:creationId xmlns:p14="http://schemas.microsoft.com/office/powerpoint/2010/main" val="1461347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8D18-0703-9B46-BFFD-1EA6339EE4A5}"/>
              </a:ext>
            </a:extLst>
          </p:cNvPr>
          <p:cNvSpPr>
            <a:spLocks noGrp="1"/>
          </p:cNvSpPr>
          <p:nvPr>
            <p:ph type="title"/>
          </p:nvPr>
        </p:nvSpPr>
        <p:spPr>
          <a:xfrm>
            <a:off x="2231136" y="328635"/>
            <a:ext cx="7729728" cy="813216"/>
          </a:xfrm>
        </p:spPr>
        <p:txBody>
          <a:bodyPr/>
          <a:lstStyle/>
          <a:p>
            <a:r>
              <a:rPr lang="en-US" dirty="0"/>
              <a:t>Current System</a:t>
            </a:r>
          </a:p>
        </p:txBody>
      </p:sp>
      <p:sp>
        <p:nvSpPr>
          <p:cNvPr id="4" name="Rounded Rectangle 3">
            <a:extLst>
              <a:ext uri="{FF2B5EF4-FFF2-40B4-BE49-F238E27FC236}">
                <a16:creationId xmlns:a16="http://schemas.microsoft.com/office/drawing/2014/main" id="{C085D871-3DBE-B748-922F-EC6E75F38F0B}"/>
              </a:ext>
            </a:extLst>
          </p:cNvPr>
          <p:cNvSpPr/>
          <p:nvPr/>
        </p:nvSpPr>
        <p:spPr>
          <a:xfrm>
            <a:off x="5646295" y="1508833"/>
            <a:ext cx="989350" cy="81321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911 Call</a:t>
            </a:r>
          </a:p>
        </p:txBody>
      </p:sp>
      <p:sp>
        <p:nvSpPr>
          <p:cNvPr id="5" name="Rounded Rectangle 4">
            <a:extLst>
              <a:ext uri="{FF2B5EF4-FFF2-40B4-BE49-F238E27FC236}">
                <a16:creationId xmlns:a16="http://schemas.microsoft.com/office/drawing/2014/main" id="{90F27B0A-9451-6347-9FE3-50E0D96FF5DC}"/>
              </a:ext>
            </a:extLst>
          </p:cNvPr>
          <p:cNvSpPr/>
          <p:nvPr/>
        </p:nvSpPr>
        <p:spPr>
          <a:xfrm>
            <a:off x="546042" y="2834503"/>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#1</a:t>
            </a:r>
          </a:p>
        </p:txBody>
      </p:sp>
      <p:sp>
        <p:nvSpPr>
          <p:cNvPr id="9" name="Rounded Rectangle 8">
            <a:extLst>
              <a:ext uri="{FF2B5EF4-FFF2-40B4-BE49-F238E27FC236}">
                <a16:creationId xmlns:a16="http://schemas.microsoft.com/office/drawing/2014/main" id="{9D196EE4-AFA9-604E-8C30-A8C4AAB7400A}"/>
              </a:ext>
            </a:extLst>
          </p:cNvPr>
          <p:cNvSpPr/>
          <p:nvPr/>
        </p:nvSpPr>
        <p:spPr>
          <a:xfrm>
            <a:off x="2138601" y="2834503"/>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#2</a:t>
            </a:r>
          </a:p>
        </p:txBody>
      </p:sp>
      <p:sp>
        <p:nvSpPr>
          <p:cNvPr id="10" name="Rounded Rectangle 9">
            <a:extLst>
              <a:ext uri="{FF2B5EF4-FFF2-40B4-BE49-F238E27FC236}">
                <a16:creationId xmlns:a16="http://schemas.microsoft.com/office/drawing/2014/main" id="{8515A250-2778-CD47-A107-63087554ACAC}"/>
              </a:ext>
            </a:extLst>
          </p:cNvPr>
          <p:cNvSpPr/>
          <p:nvPr/>
        </p:nvSpPr>
        <p:spPr>
          <a:xfrm>
            <a:off x="3869963" y="2834503"/>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#3</a:t>
            </a:r>
          </a:p>
        </p:txBody>
      </p:sp>
      <p:sp>
        <p:nvSpPr>
          <p:cNvPr id="11" name="Rounded Rectangle 10">
            <a:extLst>
              <a:ext uri="{FF2B5EF4-FFF2-40B4-BE49-F238E27FC236}">
                <a16:creationId xmlns:a16="http://schemas.microsoft.com/office/drawing/2014/main" id="{DF4BCB14-BC51-3542-A7DF-DF6E12EA73C0}"/>
              </a:ext>
            </a:extLst>
          </p:cNvPr>
          <p:cNvSpPr/>
          <p:nvPr/>
        </p:nvSpPr>
        <p:spPr>
          <a:xfrm>
            <a:off x="5601325" y="2834504"/>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#4</a:t>
            </a:r>
          </a:p>
        </p:txBody>
      </p:sp>
      <p:sp>
        <p:nvSpPr>
          <p:cNvPr id="12" name="Rounded Rectangle 11">
            <a:extLst>
              <a:ext uri="{FF2B5EF4-FFF2-40B4-BE49-F238E27FC236}">
                <a16:creationId xmlns:a16="http://schemas.microsoft.com/office/drawing/2014/main" id="{8FB3D456-474E-4B46-B289-6720C2E63166}"/>
              </a:ext>
            </a:extLst>
          </p:cNvPr>
          <p:cNvSpPr/>
          <p:nvPr/>
        </p:nvSpPr>
        <p:spPr>
          <a:xfrm>
            <a:off x="7286419" y="2834503"/>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#5</a:t>
            </a:r>
          </a:p>
        </p:txBody>
      </p:sp>
      <p:sp>
        <p:nvSpPr>
          <p:cNvPr id="13" name="Rounded Rectangle 12">
            <a:extLst>
              <a:ext uri="{FF2B5EF4-FFF2-40B4-BE49-F238E27FC236}">
                <a16:creationId xmlns:a16="http://schemas.microsoft.com/office/drawing/2014/main" id="{B57CAACD-8C06-8D4D-A6F9-627DD339ACCE}"/>
              </a:ext>
            </a:extLst>
          </p:cNvPr>
          <p:cNvSpPr/>
          <p:nvPr/>
        </p:nvSpPr>
        <p:spPr>
          <a:xfrm>
            <a:off x="9034423" y="2834503"/>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#6</a:t>
            </a:r>
          </a:p>
        </p:txBody>
      </p:sp>
      <p:sp>
        <p:nvSpPr>
          <p:cNvPr id="14" name="Rounded Rectangle 13">
            <a:extLst>
              <a:ext uri="{FF2B5EF4-FFF2-40B4-BE49-F238E27FC236}">
                <a16:creationId xmlns:a16="http://schemas.microsoft.com/office/drawing/2014/main" id="{E9011E2D-281A-774A-9A03-FAF5488E6C7C}"/>
              </a:ext>
            </a:extLst>
          </p:cNvPr>
          <p:cNvSpPr/>
          <p:nvPr/>
        </p:nvSpPr>
        <p:spPr>
          <a:xfrm>
            <a:off x="10822700" y="2834503"/>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#7</a:t>
            </a:r>
          </a:p>
        </p:txBody>
      </p:sp>
      <p:sp>
        <p:nvSpPr>
          <p:cNvPr id="15" name="Rounded Rectangle 14">
            <a:extLst>
              <a:ext uri="{FF2B5EF4-FFF2-40B4-BE49-F238E27FC236}">
                <a16:creationId xmlns:a16="http://schemas.microsoft.com/office/drawing/2014/main" id="{B6845874-D36B-E442-A195-6A29113474B6}"/>
              </a:ext>
            </a:extLst>
          </p:cNvPr>
          <p:cNvSpPr/>
          <p:nvPr/>
        </p:nvSpPr>
        <p:spPr>
          <a:xfrm>
            <a:off x="7892773" y="4781986"/>
            <a:ext cx="1289304" cy="9456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EOA Provider</a:t>
            </a:r>
          </a:p>
        </p:txBody>
      </p:sp>
      <p:sp>
        <p:nvSpPr>
          <p:cNvPr id="16" name="Rounded Rectangle 15">
            <a:extLst>
              <a:ext uri="{FF2B5EF4-FFF2-40B4-BE49-F238E27FC236}">
                <a16:creationId xmlns:a16="http://schemas.microsoft.com/office/drawing/2014/main" id="{DD6EEF16-DDD7-754D-94EA-CFD7FDBF3587}"/>
              </a:ext>
            </a:extLst>
          </p:cNvPr>
          <p:cNvSpPr/>
          <p:nvPr/>
        </p:nvSpPr>
        <p:spPr>
          <a:xfrm>
            <a:off x="3124627" y="4754585"/>
            <a:ext cx="1291552" cy="94183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First Responder</a:t>
            </a:r>
          </a:p>
        </p:txBody>
      </p:sp>
      <p:sp>
        <p:nvSpPr>
          <p:cNvPr id="17" name="Rounded Rectangle 16">
            <a:extLst>
              <a:ext uri="{FF2B5EF4-FFF2-40B4-BE49-F238E27FC236}">
                <a16:creationId xmlns:a16="http://schemas.microsoft.com/office/drawing/2014/main" id="{70F5B3D2-39F2-0746-AF4D-04C1A6C9D812}"/>
              </a:ext>
            </a:extLst>
          </p:cNvPr>
          <p:cNvSpPr/>
          <p:nvPr/>
        </p:nvSpPr>
        <p:spPr>
          <a:xfrm>
            <a:off x="5601325" y="6044784"/>
            <a:ext cx="989350" cy="81321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Patient</a:t>
            </a:r>
          </a:p>
        </p:txBody>
      </p:sp>
      <p:cxnSp>
        <p:nvCxnSpPr>
          <p:cNvPr id="7" name="Straight Arrow Connector 6">
            <a:extLst>
              <a:ext uri="{FF2B5EF4-FFF2-40B4-BE49-F238E27FC236}">
                <a16:creationId xmlns:a16="http://schemas.microsoft.com/office/drawing/2014/main" id="{D8162E7D-06C7-4E45-8F66-8F8FCE0C1233}"/>
              </a:ext>
            </a:extLst>
          </p:cNvPr>
          <p:cNvCxnSpPr>
            <a:cxnSpLocks/>
            <a:stCxn id="4" idx="2"/>
          </p:cNvCxnSpPr>
          <p:nvPr/>
        </p:nvCxnSpPr>
        <p:spPr>
          <a:xfrm flipH="1">
            <a:off x="964565" y="2322049"/>
            <a:ext cx="5176405" cy="4688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B1946DAB-7913-814C-874B-21D69E409D7E}"/>
              </a:ext>
            </a:extLst>
          </p:cNvPr>
          <p:cNvCxnSpPr>
            <a:cxnSpLocks/>
            <a:stCxn id="4" idx="2"/>
            <a:endCxn id="14" idx="0"/>
          </p:cNvCxnSpPr>
          <p:nvPr/>
        </p:nvCxnSpPr>
        <p:spPr>
          <a:xfrm>
            <a:off x="6140970" y="2322049"/>
            <a:ext cx="5176405" cy="512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222A2F01-A4AA-BF40-A492-7D1196A25E23}"/>
              </a:ext>
            </a:extLst>
          </p:cNvPr>
          <p:cNvCxnSpPr>
            <a:cxnSpLocks/>
            <a:stCxn id="4" idx="2"/>
            <a:endCxn id="9" idx="0"/>
          </p:cNvCxnSpPr>
          <p:nvPr/>
        </p:nvCxnSpPr>
        <p:spPr>
          <a:xfrm flipH="1">
            <a:off x="2633276" y="2322049"/>
            <a:ext cx="3507694" cy="512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D3B1548-87B5-6B4A-ACF5-E5F4B6B0C155}"/>
              </a:ext>
            </a:extLst>
          </p:cNvPr>
          <p:cNvCxnSpPr>
            <a:cxnSpLocks/>
            <a:stCxn id="4" idx="2"/>
          </p:cNvCxnSpPr>
          <p:nvPr/>
        </p:nvCxnSpPr>
        <p:spPr>
          <a:xfrm flipH="1">
            <a:off x="4416180" y="2322049"/>
            <a:ext cx="1724790" cy="510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3445772D-34F2-8848-90CA-B3BFDDE26302}"/>
              </a:ext>
            </a:extLst>
          </p:cNvPr>
          <p:cNvCxnSpPr>
            <a:cxnSpLocks/>
            <a:stCxn id="4" idx="2"/>
            <a:endCxn id="11" idx="0"/>
          </p:cNvCxnSpPr>
          <p:nvPr/>
        </p:nvCxnSpPr>
        <p:spPr>
          <a:xfrm flipH="1">
            <a:off x="6096000" y="2322049"/>
            <a:ext cx="0" cy="5124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A24DADC-36F4-4647-AA05-6B757B7A81FE}"/>
              </a:ext>
            </a:extLst>
          </p:cNvPr>
          <p:cNvCxnSpPr>
            <a:cxnSpLocks/>
            <a:stCxn id="4" idx="2"/>
          </p:cNvCxnSpPr>
          <p:nvPr/>
        </p:nvCxnSpPr>
        <p:spPr>
          <a:xfrm>
            <a:off x="6140970" y="2322049"/>
            <a:ext cx="3417754" cy="510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5E04BEE9-FFA2-1D46-8358-F691962C3EF5}"/>
              </a:ext>
            </a:extLst>
          </p:cNvPr>
          <p:cNvCxnSpPr>
            <a:cxnSpLocks/>
            <a:stCxn id="4" idx="2"/>
          </p:cNvCxnSpPr>
          <p:nvPr/>
        </p:nvCxnSpPr>
        <p:spPr>
          <a:xfrm>
            <a:off x="6140970" y="2322049"/>
            <a:ext cx="1640123" cy="510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DBC06E74-7F03-1E4A-B9B3-4D0221FDA4BE}"/>
              </a:ext>
            </a:extLst>
          </p:cNvPr>
          <p:cNvCxnSpPr>
            <a:cxnSpLocks/>
            <a:endCxn id="16" idx="0"/>
          </p:cNvCxnSpPr>
          <p:nvPr/>
        </p:nvCxnSpPr>
        <p:spPr>
          <a:xfrm>
            <a:off x="1040717" y="3821843"/>
            <a:ext cx="2729686" cy="9327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DCA034D0-4F89-5744-912E-68F6A9E57B33}"/>
              </a:ext>
            </a:extLst>
          </p:cNvPr>
          <p:cNvCxnSpPr>
            <a:cxnSpLocks/>
            <a:endCxn id="17" idx="0"/>
          </p:cNvCxnSpPr>
          <p:nvPr/>
        </p:nvCxnSpPr>
        <p:spPr>
          <a:xfrm>
            <a:off x="3823745" y="5727615"/>
            <a:ext cx="2272255" cy="3171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6BB46FF-FB78-C34A-94AA-680F0D2A262B}"/>
              </a:ext>
            </a:extLst>
          </p:cNvPr>
          <p:cNvCxnSpPr>
            <a:cxnSpLocks/>
            <a:stCxn id="14" idx="2"/>
          </p:cNvCxnSpPr>
          <p:nvPr/>
        </p:nvCxnSpPr>
        <p:spPr>
          <a:xfrm flipH="1">
            <a:off x="3731160" y="3780132"/>
            <a:ext cx="7586215" cy="9582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9D4F8A82-6F4C-A449-B4DB-9D2C01BF1D61}"/>
              </a:ext>
            </a:extLst>
          </p:cNvPr>
          <p:cNvCxnSpPr>
            <a:cxnSpLocks/>
          </p:cNvCxnSpPr>
          <p:nvPr/>
        </p:nvCxnSpPr>
        <p:spPr>
          <a:xfrm>
            <a:off x="2629952" y="3821843"/>
            <a:ext cx="1101208" cy="9165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68248331-E3DC-6D4F-BAE6-5321A0A884B5}"/>
              </a:ext>
            </a:extLst>
          </p:cNvPr>
          <p:cNvCxnSpPr>
            <a:cxnSpLocks/>
            <a:stCxn id="10" idx="2"/>
          </p:cNvCxnSpPr>
          <p:nvPr/>
        </p:nvCxnSpPr>
        <p:spPr>
          <a:xfrm flipH="1">
            <a:off x="3796823" y="3780132"/>
            <a:ext cx="567815" cy="930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087FF28A-2FCC-D748-8F5A-D66932106B46}"/>
              </a:ext>
            </a:extLst>
          </p:cNvPr>
          <p:cNvCxnSpPr>
            <a:cxnSpLocks/>
          </p:cNvCxnSpPr>
          <p:nvPr/>
        </p:nvCxnSpPr>
        <p:spPr>
          <a:xfrm flipH="1">
            <a:off x="3757580" y="3805634"/>
            <a:ext cx="2338421" cy="9327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F296116B-05F2-9542-8872-A8AD79D57C9B}"/>
              </a:ext>
            </a:extLst>
          </p:cNvPr>
          <p:cNvCxnSpPr>
            <a:cxnSpLocks/>
            <a:stCxn id="12" idx="2"/>
            <a:endCxn id="16" idx="0"/>
          </p:cNvCxnSpPr>
          <p:nvPr/>
        </p:nvCxnSpPr>
        <p:spPr>
          <a:xfrm flipH="1">
            <a:off x="3770403" y="3780132"/>
            <a:ext cx="4010691" cy="9744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3933358B-FCC6-2049-A3AF-8ABDE2595470}"/>
              </a:ext>
            </a:extLst>
          </p:cNvPr>
          <p:cNvCxnSpPr>
            <a:cxnSpLocks/>
          </p:cNvCxnSpPr>
          <p:nvPr/>
        </p:nvCxnSpPr>
        <p:spPr>
          <a:xfrm flipH="1">
            <a:off x="3739598" y="3821843"/>
            <a:ext cx="5789501" cy="914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2712578C-0C04-C240-8112-6122877DB72E}"/>
              </a:ext>
            </a:extLst>
          </p:cNvPr>
          <p:cNvCxnSpPr>
            <a:cxnSpLocks/>
            <a:stCxn id="5" idx="2"/>
          </p:cNvCxnSpPr>
          <p:nvPr/>
        </p:nvCxnSpPr>
        <p:spPr>
          <a:xfrm>
            <a:off x="1040717" y="3780132"/>
            <a:ext cx="7510559" cy="9906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F53F44A3-082B-F14A-88F0-1812975A874A}"/>
              </a:ext>
            </a:extLst>
          </p:cNvPr>
          <p:cNvCxnSpPr>
            <a:cxnSpLocks/>
          </p:cNvCxnSpPr>
          <p:nvPr/>
        </p:nvCxnSpPr>
        <p:spPr>
          <a:xfrm>
            <a:off x="2629952" y="3819943"/>
            <a:ext cx="5907473" cy="9346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0F8DE353-3F96-E144-ABC7-0FE306DDB08C}"/>
              </a:ext>
            </a:extLst>
          </p:cNvPr>
          <p:cNvCxnSpPr>
            <a:cxnSpLocks/>
          </p:cNvCxnSpPr>
          <p:nvPr/>
        </p:nvCxnSpPr>
        <p:spPr>
          <a:xfrm>
            <a:off x="4373077" y="3803734"/>
            <a:ext cx="4164348" cy="9656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94E432F9-6285-D84B-BB24-6C2C42A813F1}"/>
              </a:ext>
            </a:extLst>
          </p:cNvPr>
          <p:cNvCxnSpPr>
            <a:cxnSpLocks/>
          </p:cNvCxnSpPr>
          <p:nvPr/>
        </p:nvCxnSpPr>
        <p:spPr>
          <a:xfrm>
            <a:off x="6135245" y="3818043"/>
            <a:ext cx="2371530" cy="951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CDC75563-0AA8-5A46-97CC-59960B1A5E1D}"/>
              </a:ext>
            </a:extLst>
          </p:cNvPr>
          <p:cNvCxnSpPr>
            <a:cxnSpLocks/>
          </p:cNvCxnSpPr>
          <p:nvPr/>
        </p:nvCxnSpPr>
        <p:spPr>
          <a:xfrm>
            <a:off x="7775823" y="3818043"/>
            <a:ext cx="689449" cy="951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C110A367-722C-FF45-9DC2-0E7B86C52776}"/>
              </a:ext>
            </a:extLst>
          </p:cNvPr>
          <p:cNvCxnSpPr>
            <a:cxnSpLocks/>
            <a:endCxn id="15" idx="0"/>
          </p:cNvCxnSpPr>
          <p:nvPr/>
        </p:nvCxnSpPr>
        <p:spPr>
          <a:xfrm flipH="1">
            <a:off x="8537425" y="3803734"/>
            <a:ext cx="1000112" cy="978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ED303446-EC8C-AF4B-8D19-C786C040D179}"/>
              </a:ext>
            </a:extLst>
          </p:cNvPr>
          <p:cNvCxnSpPr>
            <a:cxnSpLocks/>
            <a:stCxn id="14" idx="2"/>
          </p:cNvCxnSpPr>
          <p:nvPr/>
        </p:nvCxnSpPr>
        <p:spPr>
          <a:xfrm flipH="1">
            <a:off x="8523106" y="3780132"/>
            <a:ext cx="2794269" cy="9892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5D1890D9-131F-E447-9DF9-7917FCBB1274}"/>
              </a:ext>
            </a:extLst>
          </p:cNvPr>
          <p:cNvCxnSpPr>
            <a:cxnSpLocks/>
            <a:endCxn id="17" idx="0"/>
          </p:cNvCxnSpPr>
          <p:nvPr/>
        </p:nvCxnSpPr>
        <p:spPr>
          <a:xfrm flipH="1">
            <a:off x="6096000" y="5727614"/>
            <a:ext cx="2445874" cy="3171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3698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8D18-0703-9B46-BFFD-1EA6339EE4A5}"/>
              </a:ext>
            </a:extLst>
          </p:cNvPr>
          <p:cNvSpPr>
            <a:spLocks noGrp="1"/>
          </p:cNvSpPr>
          <p:nvPr>
            <p:ph type="title"/>
          </p:nvPr>
        </p:nvSpPr>
        <p:spPr>
          <a:xfrm>
            <a:off x="2231136" y="185203"/>
            <a:ext cx="7729728" cy="736311"/>
          </a:xfrm>
        </p:spPr>
        <p:txBody>
          <a:bodyPr>
            <a:normAutofit fontScale="90000"/>
          </a:bodyPr>
          <a:lstStyle/>
          <a:p>
            <a:r>
              <a:rPr lang="en-US" dirty="0"/>
              <a:t>Proposed System</a:t>
            </a:r>
          </a:p>
        </p:txBody>
      </p:sp>
      <p:sp>
        <p:nvSpPr>
          <p:cNvPr id="4" name="Rounded Rectangle 3">
            <a:extLst>
              <a:ext uri="{FF2B5EF4-FFF2-40B4-BE49-F238E27FC236}">
                <a16:creationId xmlns:a16="http://schemas.microsoft.com/office/drawing/2014/main" id="{C085D871-3DBE-B748-922F-EC6E75F38F0B}"/>
              </a:ext>
            </a:extLst>
          </p:cNvPr>
          <p:cNvSpPr/>
          <p:nvPr/>
        </p:nvSpPr>
        <p:spPr>
          <a:xfrm>
            <a:off x="5610437" y="1204040"/>
            <a:ext cx="989350" cy="81321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911 Call</a:t>
            </a:r>
          </a:p>
        </p:txBody>
      </p:sp>
      <p:sp>
        <p:nvSpPr>
          <p:cNvPr id="5" name="Rounded Rectangle 4">
            <a:extLst>
              <a:ext uri="{FF2B5EF4-FFF2-40B4-BE49-F238E27FC236}">
                <a16:creationId xmlns:a16="http://schemas.microsoft.com/office/drawing/2014/main" id="{90F27B0A-9451-6347-9FE3-50E0D96FF5DC}"/>
              </a:ext>
            </a:extLst>
          </p:cNvPr>
          <p:cNvSpPr/>
          <p:nvPr/>
        </p:nvSpPr>
        <p:spPr>
          <a:xfrm>
            <a:off x="546042" y="2565568"/>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#1</a:t>
            </a:r>
          </a:p>
        </p:txBody>
      </p:sp>
      <p:sp>
        <p:nvSpPr>
          <p:cNvPr id="9" name="Rounded Rectangle 8">
            <a:extLst>
              <a:ext uri="{FF2B5EF4-FFF2-40B4-BE49-F238E27FC236}">
                <a16:creationId xmlns:a16="http://schemas.microsoft.com/office/drawing/2014/main" id="{9D196EE4-AFA9-604E-8C30-A8C4AAB7400A}"/>
              </a:ext>
            </a:extLst>
          </p:cNvPr>
          <p:cNvSpPr/>
          <p:nvPr/>
        </p:nvSpPr>
        <p:spPr>
          <a:xfrm>
            <a:off x="2138601" y="2565568"/>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#2</a:t>
            </a:r>
          </a:p>
        </p:txBody>
      </p:sp>
      <p:sp>
        <p:nvSpPr>
          <p:cNvPr id="10" name="Rounded Rectangle 9">
            <a:extLst>
              <a:ext uri="{FF2B5EF4-FFF2-40B4-BE49-F238E27FC236}">
                <a16:creationId xmlns:a16="http://schemas.microsoft.com/office/drawing/2014/main" id="{8515A250-2778-CD47-A107-63087554ACAC}"/>
              </a:ext>
            </a:extLst>
          </p:cNvPr>
          <p:cNvSpPr/>
          <p:nvPr/>
        </p:nvSpPr>
        <p:spPr>
          <a:xfrm>
            <a:off x="3869963" y="2565568"/>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#3</a:t>
            </a:r>
          </a:p>
        </p:txBody>
      </p:sp>
      <p:sp>
        <p:nvSpPr>
          <p:cNvPr id="11" name="Rounded Rectangle 10">
            <a:extLst>
              <a:ext uri="{FF2B5EF4-FFF2-40B4-BE49-F238E27FC236}">
                <a16:creationId xmlns:a16="http://schemas.microsoft.com/office/drawing/2014/main" id="{DF4BCB14-BC51-3542-A7DF-DF6E12EA73C0}"/>
              </a:ext>
            </a:extLst>
          </p:cNvPr>
          <p:cNvSpPr/>
          <p:nvPr/>
        </p:nvSpPr>
        <p:spPr>
          <a:xfrm>
            <a:off x="5601325" y="2565569"/>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#4</a:t>
            </a:r>
          </a:p>
        </p:txBody>
      </p:sp>
      <p:sp>
        <p:nvSpPr>
          <p:cNvPr id="12" name="Rounded Rectangle 11">
            <a:extLst>
              <a:ext uri="{FF2B5EF4-FFF2-40B4-BE49-F238E27FC236}">
                <a16:creationId xmlns:a16="http://schemas.microsoft.com/office/drawing/2014/main" id="{8FB3D456-474E-4B46-B289-6720C2E63166}"/>
              </a:ext>
            </a:extLst>
          </p:cNvPr>
          <p:cNvSpPr/>
          <p:nvPr/>
        </p:nvSpPr>
        <p:spPr>
          <a:xfrm>
            <a:off x="7286419" y="2565568"/>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#5</a:t>
            </a:r>
          </a:p>
        </p:txBody>
      </p:sp>
      <p:sp>
        <p:nvSpPr>
          <p:cNvPr id="13" name="Rounded Rectangle 12">
            <a:extLst>
              <a:ext uri="{FF2B5EF4-FFF2-40B4-BE49-F238E27FC236}">
                <a16:creationId xmlns:a16="http://schemas.microsoft.com/office/drawing/2014/main" id="{B57CAACD-8C06-8D4D-A6F9-627DD339ACCE}"/>
              </a:ext>
            </a:extLst>
          </p:cNvPr>
          <p:cNvSpPr/>
          <p:nvPr/>
        </p:nvSpPr>
        <p:spPr>
          <a:xfrm>
            <a:off x="9034423" y="2565568"/>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#6</a:t>
            </a:r>
          </a:p>
        </p:txBody>
      </p:sp>
      <p:sp>
        <p:nvSpPr>
          <p:cNvPr id="14" name="Rounded Rectangle 13">
            <a:extLst>
              <a:ext uri="{FF2B5EF4-FFF2-40B4-BE49-F238E27FC236}">
                <a16:creationId xmlns:a16="http://schemas.microsoft.com/office/drawing/2014/main" id="{E9011E2D-281A-774A-9A03-FAF5488E6C7C}"/>
              </a:ext>
            </a:extLst>
          </p:cNvPr>
          <p:cNvSpPr/>
          <p:nvPr/>
        </p:nvSpPr>
        <p:spPr>
          <a:xfrm>
            <a:off x="10822700" y="2565568"/>
            <a:ext cx="989350" cy="945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PSAP #7</a:t>
            </a:r>
          </a:p>
        </p:txBody>
      </p:sp>
      <p:sp>
        <p:nvSpPr>
          <p:cNvPr id="15" name="Rounded Rectangle 14">
            <a:extLst>
              <a:ext uri="{FF2B5EF4-FFF2-40B4-BE49-F238E27FC236}">
                <a16:creationId xmlns:a16="http://schemas.microsoft.com/office/drawing/2014/main" id="{B6845874-D36B-E442-A195-6A29113474B6}"/>
              </a:ext>
            </a:extLst>
          </p:cNvPr>
          <p:cNvSpPr/>
          <p:nvPr/>
        </p:nvSpPr>
        <p:spPr>
          <a:xfrm>
            <a:off x="7878413" y="4950555"/>
            <a:ext cx="1289304" cy="9456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EOA Provider</a:t>
            </a:r>
          </a:p>
        </p:txBody>
      </p:sp>
      <p:sp>
        <p:nvSpPr>
          <p:cNvPr id="16" name="Rounded Rectangle 15">
            <a:extLst>
              <a:ext uri="{FF2B5EF4-FFF2-40B4-BE49-F238E27FC236}">
                <a16:creationId xmlns:a16="http://schemas.microsoft.com/office/drawing/2014/main" id="{DD6EEF16-DDD7-754D-94EA-CFD7FDBF3587}"/>
              </a:ext>
            </a:extLst>
          </p:cNvPr>
          <p:cNvSpPr/>
          <p:nvPr/>
        </p:nvSpPr>
        <p:spPr>
          <a:xfrm>
            <a:off x="3096780" y="4887080"/>
            <a:ext cx="1291552" cy="94183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First Responder</a:t>
            </a:r>
          </a:p>
        </p:txBody>
      </p:sp>
      <p:sp>
        <p:nvSpPr>
          <p:cNvPr id="17" name="Rounded Rectangle 16">
            <a:extLst>
              <a:ext uri="{FF2B5EF4-FFF2-40B4-BE49-F238E27FC236}">
                <a16:creationId xmlns:a16="http://schemas.microsoft.com/office/drawing/2014/main" id="{70F5B3D2-39F2-0746-AF4D-04C1A6C9D812}"/>
              </a:ext>
            </a:extLst>
          </p:cNvPr>
          <p:cNvSpPr/>
          <p:nvPr/>
        </p:nvSpPr>
        <p:spPr>
          <a:xfrm>
            <a:off x="5601325" y="5937210"/>
            <a:ext cx="989350" cy="81321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Patient</a:t>
            </a:r>
          </a:p>
        </p:txBody>
      </p:sp>
      <p:sp>
        <p:nvSpPr>
          <p:cNvPr id="18" name="Rounded Rectangle 17">
            <a:extLst>
              <a:ext uri="{FF2B5EF4-FFF2-40B4-BE49-F238E27FC236}">
                <a16:creationId xmlns:a16="http://schemas.microsoft.com/office/drawing/2014/main" id="{D20CD6C7-19D4-264E-A83D-286F3E55FEBC}"/>
              </a:ext>
            </a:extLst>
          </p:cNvPr>
          <p:cNvSpPr/>
          <p:nvPr/>
        </p:nvSpPr>
        <p:spPr>
          <a:xfrm>
            <a:off x="5451738" y="4027674"/>
            <a:ext cx="1291552" cy="9418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Secondary EMD PSAP</a:t>
            </a:r>
          </a:p>
        </p:txBody>
      </p:sp>
      <p:cxnSp>
        <p:nvCxnSpPr>
          <p:cNvPr id="19" name="Straight Arrow Connector 18">
            <a:extLst>
              <a:ext uri="{FF2B5EF4-FFF2-40B4-BE49-F238E27FC236}">
                <a16:creationId xmlns:a16="http://schemas.microsoft.com/office/drawing/2014/main" id="{48CE6543-DF45-484D-85CB-9FB7D6987B24}"/>
              </a:ext>
            </a:extLst>
          </p:cNvPr>
          <p:cNvCxnSpPr>
            <a:cxnSpLocks/>
          </p:cNvCxnSpPr>
          <p:nvPr/>
        </p:nvCxnSpPr>
        <p:spPr>
          <a:xfrm flipH="1">
            <a:off x="964565" y="2035181"/>
            <a:ext cx="5176405" cy="4688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10B5E22-BF72-6B4A-828A-5F782A31393B}"/>
              </a:ext>
            </a:extLst>
          </p:cNvPr>
          <p:cNvCxnSpPr>
            <a:cxnSpLocks/>
          </p:cNvCxnSpPr>
          <p:nvPr/>
        </p:nvCxnSpPr>
        <p:spPr>
          <a:xfrm>
            <a:off x="6140970" y="2035181"/>
            <a:ext cx="5176405" cy="512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698E0CFC-D82C-E743-A732-15E52E0222CF}"/>
              </a:ext>
            </a:extLst>
          </p:cNvPr>
          <p:cNvCxnSpPr>
            <a:cxnSpLocks/>
          </p:cNvCxnSpPr>
          <p:nvPr/>
        </p:nvCxnSpPr>
        <p:spPr>
          <a:xfrm flipH="1">
            <a:off x="2633276" y="2035181"/>
            <a:ext cx="3507694" cy="512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46711C8-846E-C44B-A4FF-C20DE57A3C63}"/>
              </a:ext>
            </a:extLst>
          </p:cNvPr>
          <p:cNvCxnSpPr>
            <a:cxnSpLocks/>
          </p:cNvCxnSpPr>
          <p:nvPr/>
        </p:nvCxnSpPr>
        <p:spPr>
          <a:xfrm flipH="1">
            <a:off x="4416180" y="2035181"/>
            <a:ext cx="1724790" cy="510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0433557E-4A44-7744-BDFC-2D553C5C0E3D}"/>
              </a:ext>
            </a:extLst>
          </p:cNvPr>
          <p:cNvCxnSpPr>
            <a:cxnSpLocks/>
          </p:cNvCxnSpPr>
          <p:nvPr/>
        </p:nvCxnSpPr>
        <p:spPr>
          <a:xfrm flipH="1">
            <a:off x="6096000" y="2035181"/>
            <a:ext cx="0" cy="5124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BEFC78C9-E071-9549-83F8-0873C0CA7EAF}"/>
              </a:ext>
            </a:extLst>
          </p:cNvPr>
          <p:cNvCxnSpPr>
            <a:cxnSpLocks/>
          </p:cNvCxnSpPr>
          <p:nvPr/>
        </p:nvCxnSpPr>
        <p:spPr>
          <a:xfrm>
            <a:off x="6140970" y="2035181"/>
            <a:ext cx="3417754" cy="510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3EEDD65D-C379-DC4D-9984-09A572233148}"/>
              </a:ext>
            </a:extLst>
          </p:cNvPr>
          <p:cNvCxnSpPr>
            <a:cxnSpLocks/>
          </p:cNvCxnSpPr>
          <p:nvPr/>
        </p:nvCxnSpPr>
        <p:spPr>
          <a:xfrm>
            <a:off x="6140970" y="2035181"/>
            <a:ext cx="1640123" cy="510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D9D3E350-7057-4C4D-9B26-8B0157ED7AB0}"/>
              </a:ext>
            </a:extLst>
          </p:cNvPr>
          <p:cNvCxnSpPr>
            <a:cxnSpLocks/>
          </p:cNvCxnSpPr>
          <p:nvPr/>
        </p:nvCxnSpPr>
        <p:spPr>
          <a:xfrm flipH="1">
            <a:off x="6096000" y="3511197"/>
            <a:ext cx="0" cy="5124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8C83A5CC-2FE9-5046-9A85-6E8D970FBAE0}"/>
              </a:ext>
            </a:extLst>
          </p:cNvPr>
          <p:cNvCxnSpPr>
            <a:cxnSpLocks/>
            <a:endCxn id="17" idx="1"/>
          </p:cNvCxnSpPr>
          <p:nvPr/>
        </p:nvCxnSpPr>
        <p:spPr>
          <a:xfrm>
            <a:off x="3800668" y="5831442"/>
            <a:ext cx="1800657" cy="512376"/>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1561FBB3-8A87-D743-90AC-C67859F55B8D}"/>
              </a:ext>
            </a:extLst>
          </p:cNvPr>
          <p:cNvCxnSpPr>
            <a:cxnSpLocks/>
            <a:stCxn id="15" idx="2"/>
          </p:cNvCxnSpPr>
          <p:nvPr/>
        </p:nvCxnSpPr>
        <p:spPr>
          <a:xfrm flipH="1">
            <a:off x="6599787" y="5896184"/>
            <a:ext cx="1923278" cy="4916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B265EB7-5F34-744E-AED4-9EAD6A4C089A}"/>
              </a:ext>
            </a:extLst>
          </p:cNvPr>
          <p:cNvCxnSpPr>
            <a:cxnSpLocks/>
            <a:stCxn id="5" idx="2"/>
          </p:cNvCxnSpPr>
          <p:nvPr/>
        </p:nvCxnSpPr>
        <p:spPr>
          <a:xfrm>
            <a:off x="1040717" y="3511197"/>
            <a:ext cx="5055283" cy="5124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D1C0709B-7A81-0F4E-A470-2D96610CC043}"/>
              </a:ext>
            </a:extLst>
          </p:cNvPr>
          <p:cNvCxnSpPr>
            <a:cxnSpLocks/>
            <a:endCxn id="18" idx="0"/>
          </p:cNvCxnSpPr>
          <p:nvPr/>
        </p:nvCxnSpPr>
        <p:spPr>
          <a:xfrm flipH="1">
            <a:off x="6097514" y="3550585"/>
            <a:ext cx="5219862" cy="4770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9403C06-BD41-B542-BB1D-5200F8D80714}"/>
              </a:ext>
            </a:extLst>
          </p:cNvPr>
          <p:cNvCxnSpPr>
            <a:cxnSpLocks/>
          </p:cNvCxnSpPr>
          <p:nvPr/>
        </p:nvCxnSpPr>
        <p:spPr>
          <a:xfrm>
            <a:off x="2633276" y="3529130"/>
            <a:ext cx="3476648" cy="494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22D12ECB-2A67-5E41-8976-9EA15136BEDD}"/>
              </a:ext>
            </a:extLst>
          </p:cNvPr>
          <p:cNvCxnSpPr>
            <a:cxnSpLocks/>
          </p:cNvCxnSpPr>
          <p:nvPr/>
        </p:nvCxnSpPr>
        <p:spPr>
          <a:xfrm>
            <a:off x="4416180" y="3525108"/>
            <a:ext cx="1693744" cy="498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000E951D-8E29-C14E-A511-32415238B6DF}"/>
              </a:ext>
            </a:extLst>
          </p:cNvPr>
          <p:cNvCxnSpPr>
            <a:cxnSpLocks/>
          </p:cNvCxnSpPr>
          <p:nvPr/>
        </p:nvCxnSpPr>
        <p:spPr>
          <a:xfrm flipH="1">
            <a:off x="6094487" y="3532652"/>
            <a:ext cx="3464237" cy="49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E351F3E1-959E-D345-BC37-E6433FB55311}"/>
              </a:ext>
            </a:extLst>
          </p:cNvPr>
          <p:cNvCxnSpPr>
            <a:cxnSpLocks/>
          </p:cNvCxnSpPr>
          <p:nvPr/>
        </p:nvCxnSpPr>
        <p:spPr>
          <a:xfrm flipH="1">
            <a:off x="6109924" y="3532651"/>
            <a:ext cx="1705580" cy="4910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4E2C5E9F-1724-D24C-B252-5F491F7D53B7}"/>
              </a:ext>
            </a:extLst>
          </p:cNvPr>
          <p:cNvCxnSpPr>
            <a:cxnSpLocks/>
            <a:stCxn id="18" idx="1"/>
            <a:endCxn id="16" idx="0"/>
          </p:cNvCxnSpPr>
          <p:nvPr/>
        </p:nvCxnSpPr>
        <p:spPr>
          <a:xfrm flipH="1">
            <a:off x="3742556" y="4498590"/>
            <a:ext cx="1709182" cy="38849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19BFD020-43A2-7F40-AE63-7CCAA4AC3126}"/>
              </a:ext>
            </a:extLst>
          </p:cNvPr>
          <p:cNvCxnSpPr>
            <a:cxnSpLocks/>
            <a:stCxn id="18" idx="3"/>
          </p:cNvCxnSpPr>
          <p:nvPr/>
        </p:nvCxnSpPr>
        <p:spPr>
          <a:xfrm>
            <a:off x="6743290" y="4498590"/>
            <a:ext cx="1779775" cy="4519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ED770776-B2EB-DE4C-B07C-FCA8D8AB8302}"/>
              </a:ext>
            </a:extLst>
          </p:cNvPr>
          <p:cNvCxnSpPr>
            <a:cxnSpLocks/>
            <a:endCxn id="17" idx="0"/>
          </p:cNvCxnSpPr>
          <p:nvPr/>
        </p:nvCxnSpPr>
        <p:spPr>
          <a:xfrm>
            <a:off x="6094487" y="4969506"/>
            <a:ext cx="1513" cy="967704"/>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A06D3FF8-AFB5-2446-BA0A-039B7C9361CD}"/>
              </a:ext>
            </a:extLst>
          </p:cNvPr>
          <p:cNvSpPr txBox="1"/>
          <p:nvPr/>
        </p:nvSpPr>
        <p:spPr>
          <a:xfrm>
            <a:off x="6153130" y="5089055"/>
            <a:ext cx="1626515" cy="646331"/>
          </a:xfrm>
          <a:prstGeom prst="rect">
            <a:avLst/>
          </a:prstGeom>
          <a:noFill/>
        </p:spPr>
        <p:txBody>
          <a:bodyPr wrap="square" rtlCol="0">
            <a:spAutoFit/>
          </a:bodyPr>
          <a:lstStyle/>
          <a:p>
            <a:r>
              <a:rPr lang="en-US" dirty="0"/>
              <a:t>Prearrival Instructions</a:t>
            </a:r>
          </a:p>
        </p:txBody>
      </p:sp>
    </p:spTree>
    <p:extLst>
      <p:ext uri="{BB962C8B-B14F-4D97-AF65-F5344CB8AC3E}">
        <p14:creationId xmlns:p14="http://schemas.microsoft.com/office/powerpoint/2010/main" val="768557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2233A-E125-E045-B61D-8B0800111702}"/>
              </a:ext>
            </a:extLst>
          </p:cNvPr>
          <p:cNvSpPr>
            <a:spLocks noGrp="1"/>
          </p:cNvSpPr>
          <p:nvPr>
            <p:ph type="title"/>
          </p:nvPr>
        </p:nvSpPr>
        <p:spPr>
          <a:xfrm>
            <a:off x="2231136" y="892976"/>
            <a:ext cx="7729728" cy="1188720"/>
          </a:xfrm>
        </p:spPr>
        <p:txBody>
          <a:bodyPr/>
          <a:lstStyle/>
          <a:p>
            <a:r>
              <a:rPr lang="en-US" dirty="0"/>
              <a:t>Points to Consider</a:t>
            </a:r>
          </a:p>
        </p:txBody>
      </p:sp>
      <p:sp>
        <p:nvSpPr>
          <p:cNvPr id="3" name="Content Placeholder 2">
            <a:extLst>
              <a:ext uri="{FF2B5EF4-FFF2-40B4-BE49-F238E27FC236}">
                <a16:creationId xmlns:a16="http://schemas.microsoft.com/office/drawing/2014/main" id="{FF00BF21-E164-A745-919A-E263205B4F62}"/>
              </a:ext>
            </a:extLst>
          </p:cNvPr>
          <p:cNvSpPr>
            <a:spLocks noGrp="1"/>
          </p:cNvSpPr>
          <p:nvPr>
            <p:ph idx="1"/>
          </p:nvPr>
        </p:nvSpPr>
        <p:spPr>
          <a:xfrm>
            <a:off x="479685" y="2297388"/>
            <a:ext cx="11302584" cy="4107529"/>
          </a:xfrm>
        </p:spPr>
        <p:txBody>
          <a:bodyPr>
            <a:normAutofit fontScale="92500"/>
          </a:bodyPr>
          <a:lstStyle/>
          <a:p>
            <a:r>
              <a:rPr lang="en-US" sz="2400" dirty="0">
                <a:sym typeface="Wingdings" pitchFamily="2" charset="2"/>
              </a:rPr>
              <a:t>Time to transfer calls to secondary PSAP</a:t>
            </a:r>
          </a:p>
          <a:p>
            <a:r>
              <a:rPr lang="en-US" sz="2400" dirty="0">
                <a:sym typeface="Wingdings" pitchFamily="2" charset="2"/>
              </a:rPr>
              <a:t>Potential conflict of interest with EOA provider determining level of response</a:t>
            </a:r>
          </a:p>
          <a:p>
            <a:r>
              <a:rPr lang="en-US" sz="2400" dirty="0">
                <a:sym typeface="Wingdings" pitchFamily="2" charset="2"/>
              </a:rPr>
              <a:t>Implementing a centralized EMD requires a large up-front investment</a:t>
            </a:r>
          </a:p>
          <a:p>
            <a:r>
              <a:rPr lang="en-US" sz="2400" dirty="0">
                <a:sym typeface="Wingdings" pitchFamily="2" charset="2"/>
              </a:rPr>
              <a:t>L</a:t>
            </a:r>
            <a:r>
              <a:rPr lang="en-US" sz="2400" dirty="0"/>
              <a:t>ocal PSAPs have stated that they are unable to afford MPDS training </a:t>
            </a:r>
            <a:r>
              <a:rPr lang="en-US" sz="2400" dirty="0">
                <a:sym typeface="Wingdings" pitchFamily="2" charset="2"/>
              </a:rPr>
              <a:t>and IAED certification</a:t>
            </a:r>
          </a:p>
          <a:p>
            <a:r>
              <a:rPr lang="en-US" sz="2400" dirty="0">
                <a:sym typeface="Wingdings" pitchFamily="2" charset="2"/>
              </a:rPr>
              <a:t>Unclear whether county-operated centralized secondary PSAP is feasible</a:t>
            </a:r>
          </a:p>
          <a:p>
            <a:r>
              <a:rPr lang="en-US" sz="2400" dirty="0">
                <a:sym typeface="Wingdings" pitchFamily="2" charset="2"/>
              </a:rPr>
              <a:t>If feasible, would take years to fully implement</a:t>
            </a:r>
          </a:p>
          <a:p>
            <a:r>
              <a:rPr lang="en-US" sz="2400" dirty="0">
                <a:sym typeface="Wingdings" pitchFamily="2" charset="2"/>
              </a:rPr>
              <a:t>Inclusion in contract allows entire county to be brought up to benefit from MPDS without increasing expense to city government</a:t>
            </a:r>
          </a:p>
          <a:p>
            <a:r>
              <a:rPr lang="en-US" sz="2400" dirty="0">
                <a:sym typeface="Wingdings" pitchFamily="2" charset="2"/>
              </a:rPr>
              <a:t>Centralized EMD by the EOA provider will be subject to QI review</a:t>
            </a:r>
          </a:p>
          <a:p>
            <a:endParaRPr lang="en-US" sz="2400" dirty="0">
              <a:sym typeface="Wingdings" pitchFamily="2" charset="2"/>
            </a:endParaRPr>
          </a:p>
        </p:txBody>
      </p:sp>
    </p:spTree>
    <p:extLst>
      <p:ext uri="{BB962C8B-B14F-4D97-AF65-F5344CB8AC3E}">
        <p14:creationId xmlns:p14="http://schemas.microsoft.com/office/powerpoint/2010/main" val="1773997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E3B2F9-70AE-B741-87C5-B70013BCBE51}"/>
              </a:ext>
            </a:extLst>
          </p:cNvPr>
          <p:cNvSpPr>
            <a:spLocks noGrp="1"/>
          </p:cNvSpPr>
          <p:nvPr>
            <p:ph type="body" idx="1"/>
          </p:nvPr>
        </p:nvSpPr>
        <p:spPr>
          <a:xfrm>
            <a:off x="128589" y="2313433"/>
            <a:ext cx="5725096" cy="704087"/>
          </a:xfrm>
        </p:spPr>
        <p:txBody>
          <a:bodyPr>
            <a:noAutofit/>
          </a:bodyPr>
          <a:lstStyle/>
          <a:p>
            <a:r>
              <a:rPr lang="en-US" sz="2800" dirty="0"/>
              <a:t>Required Secondary PSAP</a:t>
            </a:r>
          </a:p>
        </p:txBody>
      </p:sp>
      <p:sp>
        <p:nvSpPr>
          <p:cNvPr id="3" name="Content Placeholder 2">
            <a:extLst>
              <a:ext uri="{FF2B5EF4-FFF2-40B4-BE49-F238E27FC236}">
                <a16:creationId xmlns:a16="http://schemas.microsoft.com/office/drawing/2014/main" id="{43076D89-C85C-3D45-9B78-7E8EC9FC6551}"/>
              </a:ext>
            </a:extLst>
          </p:cNvPr>
          <p:cNvSpPr>
            <a:spLocks noGrp="1"/>
          </p:cNvSpPr>
          <p:nvPr>
            <p:ph sz="half" idx="2"/>
          </p:nvPr>
        </p:nvSpPr>
        <p:spPr/>
        <p:txBody>
          <a:bodyPr>
            <a:noAutofit/>
          </a:bodyPr>
          <a:lstStyle/>
          <a:p>
            <a:r>
              <a:rPr lang="en-US" sz="2400" dirty="0"/>
              <a:t>San Joaquin (2014)</a:t>
            </a:r>
          </a:p>
          <a:p>
            <a:r>
              <a:rPr lang="en-US" sz="2400" dirty="0"/>
              <a:t>Imperial (2017)</a:t>
            </a:r>
          </a:p>
          <a:p>
            <a:r>
              <a:rPr lang="en-US" sz="2400" dirty="0"/>
              <a:t>Butte (2011)</a:t>
            </a:r>
          </a:p>
          <a:p>
            <a:r>
              <a:rPr lang="en-US" sz="2400" dirty="0"/>
              <a:t>Merced (2014)</a:t>
            </a:r>
          </a:p>
          <a:p>
            <a:r>
              <a:rPr lang="en-US" sz="2400" dirty="0"/>
              <a:t>Fresno (2016)</a:t>
            </a:r>
          </a:p>
        </p:txBody>
      </p:sp>
      <p:sp>
        <p:nvSpPr>
          <p:cNvPr id="5" name="Content Placeholder 4">
            <a:extLst>
              <a:ext uri="{FF2B5EF4-FFF2-40B4-BE49-F238E27FC236}">
                <a16:creationId xmlns:a16="http://schemas.microsoft.com/office/drawing/2014/main" id="{D3DAF948-3AE4-A544-84D7-EEF3E94FB5C1}"/>
              </a:ext>
            </a:extLst>
          </p:cNvPr>
          <p:cNvSpPr>
            <a:spLocks noGrp="1"/>
          </p:cNvSpPr>
          <p:nvPr>
            <p:ph sz="quarter" idx="4"/>
          </p:nvPr>
        </p:nvSpPr>
        <p:spPr/>
        <p:txBody>
          <a:bodyPr/>
          <a:lstStyle/>
          <a:p>
            <a:r>
              <a:rPr lang="en-US" sz="2400" dirty="0"/>
              <a:t>Inyo (2016)</a:t>
            </a:r>
          </a:p>
          <a:p>
            <a:endParaRPr lang="en-US" dirty="0"/>
          </a:p>
        </p:txBody>
      </p:sp>
      <p:sp>
        <p:nvSpPr>
          <p:cNvPr id="6" name="Text Placeholder 5">
            <a:extLst>
              <a:ext uri="{FF2B5EF4-FFF2-40B4-BE49-F238E27FC236}">
                <a16:creationId xmlns:a16="http://schemas.microsoft.com/office/drawing/2014/main" id="{07B87169-2A87-F64A-B2ED-1019D37141B6}"/>
              </a:ext>
            </a:extLst>
          </p:cNvPr>
          <p:cNvSpPr>
            <a:spLocks noGrp="1"/>
          </p:cNvSpPr>
          <p:nvPr>
            <p:ph type="body" sz="quarter" idx="13"/>
          </p:nvPr>
        </p:nvSpPr>
        <p:spPr>
          <a:xfrm>
            <a:off x="6124002" y="2313433"/>
            <a:ext cx="5606034" cy="704087"/>
          </a:xfrm>
        </p:spPr>
        <p:txBody>
          <a:bodyPr>
            <a:noAutofit/>
          </a:bodyPr>
          <a:lstStyle/>
          <a:p>
            <a:pPr algn="l"/>
            <a:r>
              <a:rPr lang="en-US" sz="2800" dirty="0"/>
              <a:t>Optional Secondary PSAP</a:t>
            </a:r>
          </a:p>
        </p:txBody>
      </p:sp>
      <p:sp>
        <p:nvSpPr>
          <p:cNvPr id="2" name="Title 1">
            <a:extLst>
              <a:ext uri="{FF2B5EF4-FFF2-40B4-BE49-F238E27FC236}">
                <a16:creationId xmlns:a16="http://schemas.microsoft.com/office/drawing/2014/main" id="{E31EB35D-7909-964D-9E27-2C0BD780794A}"/>
              </a:ext>
            </a:extLst>
          </p:cNvPr>
          <p:cNvSpPr>
            <a:spLocks noGrp="1"/>
          </p:cNvSpPr>
          <p:nvPr>
            <p:ph type="title"/>
          </p:nvPr>
        </p:nvSpPr>
        <p:spPr/>
        <p:txBody>
          <a:bodyPr/>
          <a:lstStyle/>
          <a:p>
            <a:r>
              <a:rPr lang="en-US" dirty="0"/>
              <a:t>Contracted Medical PSAPs in California</a:t>
            </a:r>
          </a:p>
        </p:txBody>
      </p:sp>
    </p:spTree>
    <p:extLst>
      <p:ext uri="{BB962C8B-B14F-4D97-AF65-F5344CB8AC3E}">
        <p14:creationId xmlns:p14="http://schemas.microsoft.com/office/powerpoint/2010/main" val="1435780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F6BAE-B971-B74F-9FC3-50489829D73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endParaRPr lang="en-US" sz="2600" dirty="0">
              <a:solidFill>
                <a:srgbClr val="FFFFFF"/>
              </a:solidFill>
            </a:endParaRPr>
          </a:p>
        </p:txBody>
      </p:sp>
      <p:sp>
        <p:nvSpPr>
          <p:cNvPr id="3" name="Content Placeholder 2">
            <a:extLst>
              <a:ext uri="{FF2B5EF4-FFF2-40B4-BE49-F238E27FC236}">
                <a16:creationId xmlns:a16="http://schemas.microsoft.com/office/drawing/2014/main" id="{984CEEF2-AA28-5C46-9D42-FC01F123877E}"/>
              </a:ext>
            </a:extLst>
          </p:cNvPr>
          <p:cNvSpPr>
            <a:spLocks noGrp="1"/>
          </p:cNvSpPr>
          <p:nvPr>
            <p:ph idx="1"/>
          </p:nvPr>
        </p:nvSpPr>
        <p:spPr>
          <a:xfrm>
            <a:off x="5591695" y="1402080"/>
            <a:ext cx="5320696" cy="4053840"/>
          </a:xfrm>
        </p:spPr>
        <p:txBody>
          <a:bodyPr anchor="ctr">
            <a:normAutofit/>
          </a:bodyPr>
          <a:lstStyle/>
          <a:p>
            <a:r>
              <a:rPr lang="en-US" sz="2400" dirty="0"/>
              <a:t>We support a centralized EMD for Solano County's EOA area. </a:t>
            </a:r>
          </a:p>
          <a:p>
            <a:r>
              <a:rPr lang="en-US" sz="2400" dirty="0"/>
              <a:t>We are concerned that a contractor-operated dispatch center may have a conflict of interest in assigning the determinant code and response level.</a:t>
            </a:r>
          </a:p>
          <a:p>
            <a:r>
              <a:rPr lang="en-US" sz="2400" dirty="0"/>
              <a:t>We support the centralized EMD being operated by a public entity.</a:t>
            </a:r>
          </a:p>
        </p:txBody>
      </p:sp>
      <p:sp>
        <p:nvSpPr>
          <p:cNvPr id="4" name="TextBox 3">
            <a:extLst>
              <a:ext uri="{FF2B5EF4-FFF2-40B4-BE49-F238E27FC236}">
                <a16:creationId xmlns:a16="http://schemas.microsoft.com/office/drawing/2014/main" id="{BED4C64D-5716-DC45-9E0D-BED4687DDD6B}"/>
              </a:ext>
            </a:extLst>
          </p:cNvPr>
          <p:cNvSpPr txBox="1"/>
          <p:nvPr/>
        </p:nvSpPr>
        <p:spPr>
          <a:xfrm>
            <a:off x="1260874" y="3229450"/>
            <a:ext cx="3685032" cy="461665"/>
          </a:xfrm>
          <a:prstGeom prst="rect">
            <a:avLst/>
          </a:prstGeom>
          <a:noFill/>
        </p:spPr>
        <p:txBody>
          <a:bodyPr wrap="square" rtlCol="0">
            <a:spAutoFit/>
          </a:bodyPr>
          <a:lstStyle/>
          <a:p>
            <a:pPr algn="ctr"/>
            <a:r>
              <a:rPr lang="en-US" sz="2400" dirty="0">
                <a:solidFill>
                  <a:schemeClr val="bg1"/>
                </a:solidFill>
              </a:rPr>
              <a:t>RECOMMENDATIONS</a:t>
            </a:r>
          </a:p>
        </p:txBody>
      </p:sp>
    </p:spTree>
    <p:extLst>
      <p:ext uri="{BB962C8B-B14F-4D97-AF65-F5344CB8AC3E}">
        <p14:creationId xmlns:p14="http://schemas.microsoft.com/office/powerpoint/2010/main" val="2152776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9D416C-CEC4-6F48-9FD1-4A968575B223}"/>
              </a:ext>
            </a:extLst>
          </p:cNvPr>
          <p:cNvSpPr>
            <a:spLocks noGrp="1"/>
          </p:cNvSpPr>
          <p:nvPr>
            <p:ph type="body" idx="1"/>
          </p:nvPr>
        </p:nvSpPr>
        <p:spPr/>
        <p:txBody>
          <a:bodyPr>
            <a:normAutofit/>
          </a:bodyPr>
          <a:lstStyle/>
          <a:p>
            <a:r>
              <a:rPr lang="en-US" sz="2800" dirty="0"/>
              <a:t>Current</a:t>
            </a:r>
          </a:p>
        </p:txBody>
      </p:sp>
      <p:sp>
        <p:nvSpPr>
          <p:cNvPr id="3" name="Content Placeholder 2">
            <a:extLst>
              <a:ext uri="{FF2B5EF4-FFF2-40B4-BE49-F238E27FC236}">
                <a16:creationId xmlns:a16="http://schemas.microsoft.com/office/drawing/2014/main" id="{770ED115-6F61-1842-8B9F-04A051B440C9}"/>
              </a:ext>
            </a:extLst>
          </p:cNvPr>
          <p:cNvSpPr>
            <a:spLocks noGrp="1"/>
          </p:cNvSpPr>
          <p:nvPr>
            <p:ph sz="half" idx="2"/>
          </p:nvPr>
        </p:nvSpPr>
        <p:spPr/>
        <p:txBody>
          <a:bodyPr>
            <a:normAutofit/>
          </a:bodyPr>
          <a:lstStyle/>
          <a:p>
            <a:r>
              <a:rPr lang="en-US" sz="2800" dirty="0"/>
              <a:t>No standards</a:t>
            </a:r>
          </a:p>
        </p:txBody>
      </p:sp>
      <p:sp>
        <p:nvSpPr>
          <p:cNvPr id="5" name="Content Placeholder 4">
            <a:extLst>
              <a:ext uri="{FF2B5EF4-FFF2-40B4-BE49-F238E27FC236}">
                <a16:creationId xmlns:a16="http://schemas.microsoft.com/office/drawing/2014/main" id="{1435BA1C-6FF9-364E-9E27-CACF7C4EBEDD}"/>
              </a:ext>
            </a:extLst>
          </p:cNvPr>
          <p:cNvSpPr>
            <a:spLocks noGrp="1"/>
          </p:cNvSpPr>
          <p:nvPr>
            <p:ph sz="quarter" idx="4"/>
          </p:nvPr>
        </p:nvSpPr>
        <p:spPr/>
        <p:txBody>
          <a:bodyPr>
            <a:normAutofit/>
          </a:bodyPr>
          <a:lstStyle/>
          <a:p>
            <a:r>
              <a:rPr lang="en-US" sz="2800" dirty="0"/>
              <a:t>RLS response only for Delta or Echo responses</a:t>
            </a:r>
          </a:p>
          <a:p>
            <a:r>
              <a:rPr lang="en-US" sz="2800" dirty="0"/>
              <a:t>&lt;50% of responses</a:t>
            </a:r>
          </a:p>
          <a:p>
            <a:r>
              <a:rPr lang="en-US" sz="2800" dirty="0"/>
              <a:t>&lt;5% of transports</a:t>
            </a:r>
          </a:p>
        </p:txBody>
      </p:sp>
      <p:sp>
        <p:nvSpPr>
          <p:cNvPr id="6" name="Text Placeholder 5">
            <a:extLst>
              <a:ext uri="{FF2B5EF4-FFF2-40B4-BE49-F238E27FC236}">
                <a16:creationId xmlns:a16="http://schemas.microsoft.com/office/drawing/2014/main" id="{211787C6-6A18-2140-8CDC-5D2F3AA49E39}"/>
              </a:ext>
            </a:extLst>
          </p:cNvPr>
          <p:cNvSpPr>
            <a:spLocks noGrp="1"/>
          </p:cNvSpPr>
          <p:nvPr>
            <p:ph type="body" sz="quarter" idx="13"/>
          </p:nvPr>
        </p:nvSpPr>
        <p:spPr/>
        <p:txBody>
          <a:bodyPr>
            <a:normAutofit/>
          </a:bodyPr>
          <a:lstStyle/>
          <a:p>
            <a:r>
              <a:rPr lang="en-US" sz="2800" dirty="0"/>
              <a:t>Proposed</a:t>
            </a:r>
          </a:p>
        </p:txBody>
      </p:sp>
      <p:sp>
        <p:nvSpPr>
          <p:cNvPr id="2" name="Title 1">
            <a:extLst>
              <a:ext uri="{FF2B5EF4-FFF2-40B4-BE49-F238E27FC236}">
                <a16:creationId xmlns:a16="http://schemas.microsoft.com/office/drawing/2014/main" id="{4853573D-3B85-E24D-A17A-5D8695661B3D}"/>
              </a:ext>
            </a:extLst>
          </p:cNvPr>
          <p:cNvSpPr>
            <a:spLocks noGrp="1"/>
          </p:cNvSpPr>
          <p:nvPr>
            <p:ph type="title"/>
          </p:nvPr>
        </p:nvSpPr>
        <p:spPr/>
        <p:txBody>
          <a:bodyPr/>
          <a:lstStyle/>
          <a:p>
            <a:r>
              <a:rPr lang="en-US" dirty="0"/>
              <a:t>#3 - Red Lights and Sirens</a:t>
            </a:r>
          </a:p>
        </p:txBody>
      </p:sp>
    </p:spTree>
    <p:extLst>
      <p:ext uri="{BB962C8B-B14F-4D97-AF65-F5344CB8AC3E}">
        <p14:creationId xmlns:p14="http://schemas.microsoft.com/office/powerpoint/2010/main" val="1595674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E4C4F-1AA6-0A42-9ED8-2197B048DE5F}"/>
              </a:ext>
            </a:extLst>
          </p:cNvPr>
          <p:cNvSpPr>
            <a:spLocks noGrp="1"/>
          </p:cNvSpPr>
          <p:nvPr>
            <p:ph type="title"/>
          </p:nvPr>
        </p:nvSpPr>
        <p:spPr>
          <a:xfrm>
            <a:off x="804672" y="964692"/>
            <a:ext cx="3066937" cy="1188720"/>
          </a:xfrm>
        </p:spPr>
        <p:txBody>
          <a:bodyPr>
            <a:normAutofit fontScale="90000"/>
          </a:bodyPr>
          <a:lstStyle/>
          <a:p>
            <a:r>
              <a:rPr lang="en-US" dirty="0"/>
              <a:t>National Benchmarks</a:t>
            </a:r>
            <a:br>
              <a:rPr lang="en-US" dirty="0"/>
            </a:br>
            <a:r>
              <a:rPr lang="en-US" dirty="0"/>
              <a:t>For L&amp;S</a:t>
            </a:r>
          </a:p>
        </p:txBody>
      </p:sp>
      <p:sp>
        <p:nvSpPr>
          <p:cNvPr id="3" name="Content Placeholder 2">
            <a:extLst>
              <a:ext uri="{FF2B5EF4-FFF2-40B4-BE49-F238E27FC236}">
                <a16:creationId xmlns:a16="http://schemas.microsoft.com/office/drawing/2014/main" id="{FB83D82D-6201-1647-92D6-7856E15FC1A7}"/>
              </a:ext>
            </a:extLst>
          </p:cNvPr>
          <p:cNvSpPr>
            <a:spLocks noGrp="1"/>
          </p:cNvSpPr>
          <p:nvPr>
            <p:ph idx="1"/>
          </p:nvPr>
        </p:nvSpPr>
        <p:spPr>
          <a:xfrm>
            <a:off x="592667" y="2895600"/>
            <a:ext cx="3572933" cy="3005650"/>
          </a:xfrm>
        </p:spPr>
        <p:txBody>
          <a:bodyPr>
            <a:normAutofit/>
          </a:bodyPr>
          <a:lstStyle/>
          <a:p>
            <a:pPr marL="0" indent="0">
              <a:buNone/>
            </a:pPr>
            <a:r>
              <a:rPr lang="en-US" sz="3200" dirty="0"/>
              <a:t>&lt;50% of responses</a:t>
            </a:r>
          </a:p>
          <a:p>
            <a:pPr marL="0" indent="0">
              <a:buNone/>
            </a:pPr>
            <a:r>
              <a:rPr lang="en-US" sz="3200" dirty="0"/>
              <a:t>&lt;5% of transports</a:t>
            </a:r>
          </a:p>
        </p:txBody>
      </p:sp>
      <p:sp>
        <p:nvSpPr>
          <p:cNvPr id="9" name="Rectangle 8">
            <a:extLst>
              <a:ext uri="{FF2B5EF4-FFF2-40B4-BE49-F238E27FC236}">
                <a16:creationId xmlns:a16="http://schemas.microsoft.com/office/drawing/2014/main" id="{B9A6A8C2-8B3A-4AD3-AFCC-F1D3F1F02D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F64937-39B5-4AB3-A2EF-EA689BA608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87246C-2BCF-C14E-A740-D100189F1B41}"/>
              </a:ext>
            </a:extLst>
          </p:cNvPr>
          <p:cNvPicPr>
            <a:picLocks noChangeAspect="1"/>
          </p:cNvPicPr>
          <p:nvPr/>
        </p:nvPicPr>
        <p:blipFill>
          <a:blip r:embed="rId2"/>
          <a:stretch>
            <a:fillRect/>
          </a:stretch>
        </p:blipFill>
        <p:spPr>
          <a:xfrm>
            <a:off x="5412183" y="1293275"/>
            <a:ext cx="5049430" cy="4279392"/>
          </a:xfrm>
          <a:prstGeom prst="rect">
            <a:avLst/>
          </a:prstGeom>
        </p:spPr>
      </p:pic>
    </p:spTree>
    <p:extLst>
      <p:ext uri="{BB962C8B-B14F-4D97-AF65-F5344CB8AC3E}">
        <p14:creationId xmlns:p14="http://schemas.microsoft.com/office/powerpoint/2010/main" val="1334643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AACC-EE46-1C46-9DAA-661AB4BD4D71}"/>
              </a:ext>
            </a:extLst>
          </p:cNvPr>
          <p:cNvSpPr>
            <a:spLocks noGrp="1"/>
          </p:cNvSpPr>
          <p:nvPr>
            <p:ph type="title"/>
          </p:nvPr>
        </p:nvSpPr>
        <p:spPr>
          <a:xfrm>
            <a:off x="2231136" y="350095"/>
            <a:ext cx="7729728" cy="1188720"/>
          </a:xfrm>
        </p:spPr>
        <p:txBody>
          <a:bodyPr/>
          <a:lstStyle/>
          <a:p>
            <a:r>
              <a:rPr lang="en-US" dirty="0"/>
              <a:t>Supporting Evidence</a:t>
            </a:r>
          </a:p>
        </p:txBody>
      </p:sp>
      <p:sp>
        <p:nvSpPr>
          <p:cNvPr id="3" name="Content Placeholder 2">
            <a:extLst>
              <a:ext uri="{FF2B5EF4-FFF2-40B4-BE49-F238E27FC236}">
                <a16:creationId xmlns:a16="http://schemas.microsoft.com/office/drawing/2014/main" id="{BDBF111E-898F-AB40-8F1C-42ABC4479544}"/>
              </a:ext>
            </a:extLst>
          </p:cNvPr>
          <p:cNvSpPr>
            <a:spLocks noGrp="1"/>
          </p:cNvSpPr>
          <p:nvPr>
            <p:ph idx="1"/>
          </p:nvPr>
        </p:nvSpPr>
        <p:spPr>
          <a:xfrm>
            <a:off x="179882" y="1978702"/>
            <a:ext cx="11902190" cy="3558498"/>
          </a:xfrm>
        </p:spPr>
        <p:txBody>
          <a:bodyPr>
            <a:normAutofit/>
          </a:bodyPr>
          <a:lstStyle/>
          <a:p>
            <a:r>
              <a:rPr lang="en-US" sz="2800" dirty="0"/>
              <a:t>L&amp;S ↓ response intervals by 1.7 minutes to 3.6 minutes</a:t>
            </a:r>
          </a:p>
          <a:p>
            <a:r>
              <a:rPr lang="en-US" sz="2800" dirty="0"/>
              <a:t>Shorter response time </a:t>
            </a:r>
            <a:r>
              <a:rPr lang="en-US" sz="2800" i="1" dirty="0"/>
              <a:t>not </a:t>
            </a:r>
            <a:r>
              <a:rPr lang="en-US" sz="2800" dirty="0"/>
              <a:t>associated with improved patient outcomes</a:t>
            </a:r>
          </a:p>
          <a:p>
            <a:r>
              <a:rPr lang="en-US" sz="2800" dirty="0"/>
              <a:t>L&amp;S associated with traffic collisions, posing risk to personnel and public </a:t>
            </a:r>
          </a:p>
          <a:p>
            <a:r>
              <a:rPr lang="en-US" sz="2800" dirty="0"/>
              <a:t>Salt Lake City EMD implementation:</a:t>
            </a:r>
          </a:p>
          <a:p>
            <a:pPr lvl="1"/>
            <a:r>
              <a:rPr lang="en-US" sz="2800" dirty="0"/>
              <a:t>L&amp;S use ↓50% </a:t>
            </a:r>
          </a:p>
          <a:p>
            <a:pPr lvl="1"/>
            <a:r>
              <a:rPr lang="en-US" sz="2800" dirty="0"/>
              <a:t>Emergency vehicle collisions ↓78%  </a:t>
            </a:r>
          </a:p>
        </p:txBody>
      </p:sp>
      <p:sp>
        <p:nvSpPr>
          <p:cNvPr id="4" name="TextBox 3">
            <a:extLst>
              <a:ext uri="{FF2B5EF4-FFF2-40B4-BE49-F238E27FC236}">
                <a16:creationId xmlns:a16="http://schemas.microsoft.com/office/drawing/2014/main" id="{25E852BE-C1A0-AA44-B173-C639BD769852}"/>
              </a:ext>
            </a:extLst>
          </p:cNvPr>
          <p:cNvSpPr txBox="1"/>
          <p:nvPr/>
        </p:nvSpPr>
        <p:spPr>
          <a:xfrm>
            <a:off x="728133" y="5805266"/>
            <a:ext cx="11463867" cy="1015663"/>
          </a:xfrm>
          <a:prstGeom prst="rect">
            <a:avLst/>
          </a:prstGeom>
          <a:noFill/>
        </p:spPr>
        <p:txBody>
          <a:bodyPr wrap="square" rtlCol="0" anchor="b">
            <a:spAutoFit/>
          </a:bodyPr>
          <a:lstStyle/>
          <a:p>
            <a:pPr algn="r"/>
            <a:r>
              <a:rPr lang="en-US" sz="1200" dirty="0"/>
              <a:t>Pons PT, </a:t>
            </a:r>
            <a:r>
              <a:rPr lang="en-US" sz="1200" i="1" dirty="0"/>
              <a:t>et al. </a:t>
            </a:r>
            <a:r>
              <a:rPr lang="en-US" sz="1200" dirty="0">
                <a:hlinkClick r:id="rId3" tooltip="Academic emergency medicine : official journal of the Society for Academic Emergency Medicine.">
                  <a:extLst>
                    <a:ext uri="{A12FA001-AC4F-418D-AE19-62706E023703}">
                      <ahyp:hlinkClr xmlns="" xmlns:ahyp="http://schemas.microsoft.com/office/drawing/2018/hyperlinkcolor" val="tx"/>
                    </a:ext>
                  </a:extLst>
                </a:hlinkClick>
              </a:rPr>
              <a:t>Acad Emerg Med.</a:t>
            </a:r>
            <a:r>
              <a:rPr lang="en-US" sz="1200" dirty="0"/>
              <a:t> 2005 Jul;12(7):594-600.</a:t>
            </a:r>
          </a:p>
          <a:p>
            <a:pPr algn="r"/>
            <a:r>
              <a:rPr lang="en-US" sz="1200" dirty="0"/>
              <a:t>Pons PT, </a:t>
            </a:r>
            <a:r>
              <a:rPr lang="en-US" sz="1200" i="1" dirty="0"/>
              <a:t>et al</a:t>
            </a:r>
            <a:r>
              <a:rPr lang="en-US" sz="1200" dirty="0"/>
              <a:t>. J </a:t>
            </a:r>
            <a:r>
              <a:rPr lang="en-US" sz="1200" dirty="0" err="1"/>
              <a:t>Emerg</a:t>
            </a:r>
            <a:r>
              <a:rPr lang="en-US" sz="1200" dirty="0"/>
              <a:t> Med. 2002 Jul;23(1):43-8.</a:t>
            </a:r>
          </a:p>
          <a:p>
            <a:pPr algn="r"/>
            <a:r>
              <a:rPr lang="en-US" sz="1200" dirty="0" err="1"/>
              <a:t>Newgard</a:t>
            </a:r>
            <a:r>
              <a:rPr lang="en-US" sz="1200" dirty="0"/>
              <a:t> CD, </a:t>
            </a:r>
            <a:r>
              <a:rPr lang="en-US" sz="1200" i="1" dirty="0"/>
              <a:t>et al.</a:t>
            </a:r>
            <a:r>
              <a:rPr lang="en-US" sz="1200" dirty="0"/>
              <a:t> Ann </a:t>
            </a:r>
            <a:r>
              <a:rPr lang="en-US" sz="1200" dirty="0" err="1"/>
              <a:t>Emerg</a:t>
            </a:r>
            <a:r>
              <a:rPr lang="en-US" sz="1200" dirty="0"/>
              <a:t> Med. 2010 Mar;55(3):235-246.e4.</a:t>
            </a:r>
          </a:p>
          <a:p>
            <a:pPr algn="r"/>
            <a:r>
              <a:rPr lang="en-US" sz="1200" dirty="0"/>
              <a:t>Lerner EB, </a:t>
            </a:r>
            <a:r>
              <a:rPr lang="en-US" sz="1200" i="1" dirty="0"/>
              <a:t>et al.</a:t>
            </a:r>
            <a:r>
              <a:rPr lang="en-US" sz="1200" dirty="0"/>
              <a:t> </a:t>
            </a:r>
            <a:r>
              <a:rPr lang="en-US" sz="1200" dirty="0" err="1"/>
              <a:t>Acad</a:t>
            </a:r>
            <a:r>
              <a:rPr lang="en-US" sz="1200" dirty="0"/>
              <a:t> </a:t>
            </a:r>
            <a:r>
              <a:rPr lang="en-US" sz="1200" dirty="0" err="1"/>
              <a:t>Emerg</a:t>
            </a:r>
            <a:r>
              <a:rPr lang="en-US" sz="1200" dirty="0"/>
              <a:t> Med. 2003 Sep;10(9):949-54</a:t>
            </a:r>
          </a:p>
          <a:p>
            <a:pPr algn="r"/>
            <a:r>
              <a:rPr lang="en-US" sz="1200" dirty="0"/>
              <a:t>Weiss S, </a:t>
            </a:r>
            <a:r>
              <a:rPr lang="en-US" sz="1200" i="1" dirty="0"/>
              <a:t>et al.</a:t>
            </a:r>
            <a:r>
              <a:rPr lang="en-US" sz="1200" dirty="0"/>
              <a:t> South Med J. 2013 Mar;106(3):230-5. </a:t>
            </a:r>
          </a:p>
        </p:txBody>
      </p:sp>
    </p:spTree>
    <p:extLst>
      <p:ext uri="{BB962C8B-B14F-4D97-AF65-F5344CB8AC3E}">
        <p14:creationId xmlns:p14="http://schemas.microsoft.com/office/powerpoint/2010/main" val="1911193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F6BAE-B971-B74F-9FC3-50489829D73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endParaRPr lang="en-US" sz="2600" dirty="0">
              <a:solidFill>
                <a:srgbClr val="FFFFFF"/>
              </a:solidFill>
            </a:endParaRPr>
          </a:p>
        </p:txBody>
      </p:sp>
      <p:sp>
        <p:nvSpPr>
          <p:cNvPr id="3" name="Content Placeholder 2">
            <a:extLst>
              <a:ext uri="{FF2B5EF4-FFF2-40B4-BE49-F238E27FC236}">
                <a16:creationId xmlns:a16="http://schemas.microsoft.com/office/drawing/2014/main" id="{984CEEF2-AA28-5C46-9D42-FC01F123877E}"/>
              </a:ext>
            </a:extLst>
          </p:cNvPr>
          <p:cNvSpPr>
            <a:spLocks noGrp="1"/>
          </p:cNvSpPr>
          <p:nvPr>
            <p:ph idx="1"/>
          </p:nvPr>
        </p:nvSpPr>
        <p:spPr>
          <a:xfrm>
            <a:off x="5591695" y="1402080"/>
            <a:ext cx="5320696" cy="4053840"/>
          </a:xfrm>
        </p:spPr>
        <p:txBody>
          <a:bodyPr anchor="ctr">
            <a:normAutofit/>
          </a:bodyPr>
          <a:lstStyle/>
          <a:p>
            <a:r>
              <a:rPr lang="en-US" sz="2400" dirty="0"/>
              <a:t>We support performance standards around RL&amp;S use.</a:t>
            </a:r>
          </a:p>
          <a:p>
            <a:r>
              <a:rPr lang="en-US" sz="2400" dirty="0"/>
              <a:t>We support the proposed performance standards of &lt;50% for responses and &lt;5% for transports.</a:t>
            </a:r>
          </a:p>
          <a:p>
            <a:r>
              <a:rPr lang="en-US" sz="2400" dirty="0"/>
              <a:t>We recommend that the RFP suggest - but not require - that bidders implement a driver safety and monitoring program.</a:t>
            </a:r>
          </a:p>
        </p:txBody>
      </p:sp>
      <p:sp>
        <p:nvSpPr>
          <p:cNvPr id="7" name="TextBox 6">
            <a:extLst>
              <a:ext uri="{FF2B5EF4-FFF2-40B4-BE49-F238E27FC236}">
                <a16:creationId xmlns:a16="http://schemas.microsoft.com/office/drawing/2014/main" id="{C309B6CE-5123-044C-9C57-144B8AD0C7E2}"/>
              </a:ext>
            </a:extLst>
          </p:cNvPr>
          <p:cNvSpPr txBox="1"/>
          <p:nvPr/>
        </p:nvSpPr>
        <p:spPr>
          <a:xfrm>
            <a:off x="1165301" y="3198167"/>
            <a:ext cx="3809746" cy="461665"/>
          </a:xfrm>
          <a:prstGeom prst="rect">
            <a:avLst/>
          </a:prstGeom>
          <a:noFill/>
        </p:spPr>
        <p:txBody>
          <a:bodyPr wrap="square" rtlCol="0">
            <a:spAutoFit/>
          </a:bodyPr>
          <a:lstStyle/>
          <a:p>
            <a:pPr algn="ctr"/>
            <a:r>
              <a:rPr lang="en-US" sz="2400" dirty="0">
                <a:solidFill>
                  <a:schemeClr val="bg1"/>
                </a:solidFill>
              </a:rPr>
              <a:t>RECOMMENDATIONS</a:t>
            </a:r>
          </a:p>
        </p:txBody>
      </p:sp>
    </p:spTree>
    <p:extLst>
      <p:ext uri="{BB962C8B-B14F-4D97-AF65-F5344CB8AC3E}">
        <p14:creationId xmlns:p14="http://schemas.microsoft.com/office/powerpoint/2010/main" val="3700571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2CFEDF-92F0-7E45-8F57-02B60B3C04F4}"/>
              </a:ext>
            </a:extLst>
          </p:cNvPr>
          <p:cNvSpPr>
            <a:spLocks noGrp="1"/>
          </p:cNvSpPr>
          <p:nvPr>
            <p:ph type="body" idx="1"/>
          </p:nvPr>
        </p:nvSpPr>
        <p:spPr/>
        <p:txBody>
          <a:bodyPr>
            <a:normAutofit/>
          </a:bodyPr>
          <a:lstStyle/>
          <a:p>
            <a:r>
              <a:rPr lang="en-US" sz="2800" dirty="0"/>
              <a:t>Current</a:t>
            </a:r>
          </a:p>
        </p:txBody>
      </p:sp>
      <p:sp>
        <p:nvSpPr>
          <p:cNvPr id="4" name="Content Placeholder 3">
            <a:extLst>
              <a:ext uri="{FF2B5EF4-FFF2-40B4-BE49-F238E27FC236}">
                <a16:creationId xmlns:a16="http://schemas.microsoft.com/office/drawing/2014/main" id="{F0C29150-77A8-0348-84F6-6405BCDA03F6}"/>
              </a:ext>
            </a:extLst>
          </p:cNvPr>
          <p:cNvSpPr>
            <a:spLocks noGrp="1"/>
          </p:cNvSpPr>
          <p:nvPr>
            <p:ph sz="half" idx="2"/>
          </p:nvPr>
        </p:nvSpPr>
        <p:spPr/>
        <p:txBody>
          <a:bodyPr>
            <a:normAutofit/>
          </a:bodyPr>
          <a:lstStyle/>
          <a:p>
            <a:r>
              <a:rPr lang="en-US" sz="2800" dirty="0"/>
              <a:t>Same response time standards for all acuity levels</a:t>
            </a:r>
          </a:p>
        </p:txBody>
      </p:sp>
      <p:sp>
        <p:nvSpPr>
          <p:cNvPr id="5" name="Content Placeholder 4">
            <a:extLst>
              <a:ext uri="{FF2B5EF4-FFF2-40B4-BE49-F238E27FC236}">
                <a16:creationId xmlns:a16="http://schemas.microsoft.com/office/drawing/2014/main" id="{748B9C2E-BB9C-BD4F-AE7F-9EC8F5E04C5C}"/>
              </a:ext>
            </a:extLst>
          </p:cNvPr>
          <p:cNvSpPr>
            <a:spLocks noGrp="1"/>
          </p:cNvSpPr>
          <p:nvPr>
            <p:ph sz="quarter" idx="4"/>
          </p:nvPr>
        </p:nvSpPr>
        <p:spPr/>
        <p:txBody>
          <a:bodyPr>
            <a:normAutofit/>
          </a:bodyPr>
          <a:lstStyle/>
          <a:p>
            <a:r>
              <a:rPr lang="en-US" sz="2800" dirty="0"/>
              <a:t>Response time standards based on acuity of call</a:t>
            </a:r>
          </a:p>
        </p:txBody>
      </p:sp>
      <p:sp>
        <p:nvSpPr>
          <p:cNvPr id="6" name="Text Placeholder 5">
            <a:extLst>
              <a:ext uri="{FF2B5EF4-FFF2-40B4-BE49-F238E27FC236}">
                <a16:creationId xmlns:a16="http://schemas.microsoft.com/office/drawing/2014/main" id="{0DAC1603-CD75-F04D-B95E-5F111C6F59D1}"/>
              </a:ext>
            </a:extLst>
          </p:cNvPr>
          <p:cNvSpPr>
            <a:spLocks noGrp="1"/>
          </p:cNvSpPr>
          <p:nvPr>
            <p:ph type="body" sz="quarter" idx="13"/>
          </p:nvPr>
        </p:nvSpPr>
        <p:spPr/>
        <p:txBody>
          <a:bodyPr>
            <a:normAutofit/>
          </a:bodyPr>
          <a:lstStyle/>
          <a:p>
            <a:r>
              <a:rPr lang="en-US" sz="2800" dirty="0"/>
              <a:t>Proposed</a:t>
            </a:r>
          </a:p>
        </p:txBody>
      </p:sp>
      <p:sp>
        <p:nvSpPr>
          <p:cNvPr id="2" name="Title 1">
            <a:extLst>
              <a:ext uri="{FF2B5EF4-FFF2-40B4-BE49-F238E27FC236}">
                <a16:creationId xmlns:a16="http://schemas.microsoft.com/office/drawing/2014/main" id="{2B687698-D661-AE41-A2B3-74EA666686BE}"/>
              </a:ext>
            </a:extLst>
          </p:cNvPr>
          <p:cNvSpPr>
            <a:spLocks noGrp="1"/>
          </p:cNvSpPr>
          <p:nvPr>
            <p:ph type="title"/>
          </p:nvPr>
        </p:nvSpPr>
        <p:spPr/>
        <p:txBody>
          <a:bodyPr/>
          <a:lstStyle/>
          <a:p>
            <a:r>
              <a:rPr lang="en-US" dirty="0"/>
              <a:t>#4 – Response Time Performance Standards</a:t>
            </a:r>
          </a:p>
        </p:txBody>
      </p:sp>
    </p:spTree>
    <p:extLst>
      <p:ext uri="{BB962C8B-B14F-4D97-AF65-F5344CB8AC3E}">
        <p14:creationId xmlns:p14="http://schemas.microsoft.com/office/powerpoint/2010/main" val="152149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BE789D-66E0-4C5C-8DDC-CF4D7BF218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C092F8-98E3-4599-A7BF-1B658CF1D3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53ACE9-6638-F94F-A0B2-BB445DC6EFC8}"/>
              </a:ext>
            </a:extLst>
          </p:cNvPr>
          <p:cNvSpPr>
            <a:spLocks noGrp="1"/>
          </p:cNvSpPr>
          <p:nvPr>
            <p:ph type="title"/>
          </p:nvPr>
        </p:nvSpPr>
        <p:spPr>
          <a:xfrm>
            <a:off x="643467" y="2681103"/>
            <a:ext cx="3363974" cy="1495794"/>
          </a:xfrm>
          <a:solidFill>
            <a:schemeClr val="tx2">
              <a:lumMod val="60000"/>
              <a:lumOff val="40000"/>
              <a:alpha val="15000"/>
            </a:schemeClr>
          </a:solidFill>
          <a:ln>
            <a:solidFill>
              <a:schemeClr val="bg1"/>
            </a:solidFill>
          </a:ln>
        </p:spPr>
        <p:txBody>
          <a:bodyPr wrap="square">
            <a:normAutofit/>
          </a:bodyPr>
          <a:lstStyle/>
          <a:p>
            <a:r>
              <a:rPr lang="en-US">
                <a:solidFill>
                  <a:schemeClr val="bg1"/>
                </a:solidFill>
              </a:rPr>
              <a:t>Goals</a:t>
            </a:r>
          </a:p>
        </p:txBody>
      </p:sp>
      <p:graphicFrame>
        <p:nvGraphicFramePr>
          <p:cNvPr id="5" name="Content Placeholder 2">
            <a:extLst>
              <a:ext uri="{FF2B5EF4-FFF2-40B4-BE49-F238E27FC236}">
                <a16:creationId xmlns:a16="http://schemas.microsoft.com/office/drawing/2014/main" id="{3764772F-E74E-4A7F-8C32-5B4B4CDB2907}"/>
              </a:ext>
            </a:extLst>
          </p:cNvPr>
          <p:cNvGraphicFramePr>
            <a:graphicFrameLocks noGrp="1"/>
          </p:cNvGraphicFramePr>
          <p:nvPr>
            <p:ph idx="1"/>
            <p:extLst>
              <p:ext uri="{D42A27DB-BD31-4B8C-83A1-F6EECF244321}">
                <p14:modId xmlns:p14="http://schemas.microsoft.com/office/powerpoint/2010/main" val="821197573"/>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5485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7698-D661-AE41-A2B3-74EA666686BE}"/>
              </a:ext>
            </a:extLst>
          </p:cNvPr>
          <p:cNvSpPr>
            <a:spLocks noGrp="1"/>
          </p:cNvSpPr>
          <p:nvPr>
            <p:ph type="title"/>
          </p:nvPr>
        </p:nvSpPr>
        <p:spPr>
          <a:xfrm>
            <a:off x="2231136" y="523613"/>
            <a:ext cx="7729728" cy="1188720"/>
          </a:xfrm>
        </p:spPr>
        <p:txBody>
          <a:bodyPr/>
          <a:lstStyle/>
          <a:p>
            <a:r>
              <a:rPr lang="en-US" dirty="0"/>
              <a:t>Current Standards</a:t>
            </a:r>
          </a:p>
        </p:txBody>
      </p:sp>
      <p:pic>
        <p:nvPicPr>
          <p:cNvPr id="5" name="Picture 4">
            <a:extLst>
              <a:ext uri="{FF2B5EF4-FFF2-40B4-BE49-F238E27FC236}">
                <a16:creationId xmlns:a16="http://schemas.microsoft.com/office/drawing/2014/main" id="{C4E1BE62-DAAB-6549-9B39-1466644AA267}"/>
              </a:ext>
            </a:extLst>
          </p:cNvPr>
          <p:cNvPicPr>
            <a:picLocks noChangeAspect="1"/>
          </p:cNvPicPr>
          <p:nvPr/>
        </p:nvPicPr>
        <p:blipFill rotWithShape="1">
          <a:blip r:embed="rId2"/>
          <a:srcRect t="8711" b="54580"/>
          <a:stretch/>
        </p:blipFill>
        <p:spPr>
          <a:xfrm>
            <a:off x="1693891" y="1911192"/>
            <a:ext cx="8768356" cy="1901683"/>
          </a:xfrm>
          <a:prstGeom prst="rect">
            <a:avLst/>
          </a:prstGeom>
        </p:spPr>
      </p:pic>
      <p:sp>
        <p:nvSpPr>
          <p:cNvPr id="6" name="Rectangle 5">
            <a:extLst>
              <a:ext uri="{FF2B5EF4-FFF2-40B4-BE49-F238E27FC236}">
                <a16:creationId xmlns:a16="http://schemas.microsoft.com/office/drawing/2014/main" id="{B3A3B17B-2103-4B47-9043-649FE6E46CE4}"/>
              </a:ext>
            </a:extLst>
          </p:cNvPr>
          <p:cNvSpPr/>
          <p:nvPr/>
        </p:nvSpPr>
        <p:spPr>
          <a:xfrm>
            <a:off x="1897811" y="3019245"/>
            <a:ext cx="1552755" cy="655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Cambria" panose="02040503050406030204" pitchFamily="18" charset="0"/>
              </a:rPr>
              <a:t>All calls</a:t>
            </a:r>
          </a:p>
        </p:txBody>
      </p:sp>
      <p:sp>
        <p:nvSpPr>
          <p:cNvPr id="3" name="TextBox 2">
            <a:extLst>
              <a:ext uri="{FF2B5EF4-FFF2-40B4-BE49-F238E27FC236}">
                <a16:creationId xmlns:a16="http://schemas.microsoft.com/office/drawing/2014/main" id="{38F4E041-A0DA-7747-BCAD-765D00D977DD}"/>
              </a:ext>
            </a:extLst>
          </p:cNvPr>
          <p:cNvSpPr txBox="1"/>
          <p:nvPr/>
        </p:nvSpPr>
        <p:spPr>
          <a:xfrm>
            <a:off x="8058149" y="3019245"/>
            <a:ext cx="2236039" cy="646331"/>
          </a:xfrm>
          <a:prstGeom prst="rect">
            <a:avLst/>
          </a:prstGeom>
          <a:solidFill>
            <a:schemeClr val="bg1"/>
          </a:solidFill>
        </p:spPr>
        <p:txBody>
          <a:bodyPr wrap="square" rtlCol="0">
            <a:spAutoFit/>
          </a:bodyPr>
          <a:lstStyle/>
          <a:p>
            <a:r>
              <a:rPr lang="en-US" dirty="0">
                <a:latin typeface="Cambria" panose="02040503050406030204" pitchFamily="18" charset="0"/>
              </a:rPr>
              <a:t>90 minutes or less, 90% of the time</a:t>
            </a:r>
          </a:p>
        </p:txBody>
      </p:sp>
    </p:spTree>
    <p:extLst>
      <p:ext uri="{BB962C8B-B14F-4D97-AF65-F5344CB8AC3E}">
        <p14:creationId xmlns:p14="http://schemas.microsoft.com/office/powerpoint/2010/main" val="1291165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7698-D661-AE41-A2B3-74EA666686BE}"/>
              </a:ext>
            </a:extLst>
          </p:cNvPr>
          <p:cNvSpPr>
            <a:spLocks noGrp="1"/>
          </p:cNvSpPr>
          <p:nvPr>
            <p:ph type="title"/>
          </p:nvPr>
        </p:nvSpPr>
        <p:spPr>
          <a:xfrm>
            <a:off x="2231136" y="523613"/>
            <a:ext cx="7729728" cy="1188720"/>
          </a:xfrm>
        </p:spPr>
        <p:txBody>
          <a:bodyPr/>
          <a:lstStyle/>
          <a:p>
            <a:r>
              <a:rPr lang="en-US" dirty="0"/>
              <a:t>Proposed Standards</a:t>
            </a:r>
          </a:p>
        </p:txBody>
      </p:sp>
      <p:sp>
        <p:nvSpPr>
          <p:cNvPr id="3" name="Content Placeholder 2">
            <a:extLst>
              <a:ext uri="{FF2B5EF4-FFF2-40B4-BE49-F238E27FC236}">
                <a16:creationId xmlns:a16="http://schemas.microsoft.com/office/drawing/2014/main" id="{B5BDEDBD-EC89-2E43-8844-7A0BB083539E}"/>
              </a:ext>
            </a:extLst>
          </p:cNvPr>
          <p:cNvSpPr>
            <a:spLocks noGrp="1"/>
          </p:cNvSpPr>
          <p:nvPr>
            <p:ph idx="1"/>
          </p:nvPr>
        </p:nvSpPr>
        <p:spPr/>
        <p:txBody>
          <a:bodyPr/>
          <a:lstStyle/>
          <a:p>
            <a:r>
              <a:rPr lang="en-US" dirty="0"/>
              <a:t>Current:</a:t>
            </a:r>
          </a:p>
          <a:p>
            <a:r>
              <a:rPr lang="en-US" dirty="0"/>
              <a:t>Proposed:</a:t>
            </a:r>
          </a:p>
        </p:txBody>
      </p:sp>
      <p:pic>
        <p:nvPicPr>
          <p:cNvPr id="5" name="Picture 4">
            <a:extLst>
              <a:ext uri="{FF2B5EF4-FFF2-40B4-BE49-F238E27FC236}">
                <a16:creationId xmlns:a16="http://schemas.microsoft.com/office/drawing/2014/main" id="{C4E1BE62-DAAB-6549-9B39-1466644AA267}"/>
              </a:ext>
            </a:extLst>
          </p:cNvPr>
          <p:cNvPicPr>
            <a:picLocks noChangeAspect="1"/>
          </p:cNvPicPr>
          <p:nvPr/>
        </p:nvPicPr>
        <p:blipFill rotWithShape="1">
          <a:blip r:embed="rId2"/>
          <a:srcRect t="8710"/>
          <a:stretch/>
        </p:blipFill>
        <p:spPr>
          <a:xfrm>
            <a:off x="1693891" y="1911192"/>
            <a:ext cx="8768356" cy="4729139"/>
          </a:xfrm>
          <a:prstGeom prst="rect">
            <a:avLst/>
          </a:prstGeom>
        </p:spPr>
      </p:pic>
    </p:spTree>
    <p:extLst>
      <p:ext uri="{BB962C8B-B14F-4D97-AF65-F5344CB8AC3E}">
        <p14:creationId xmlns:p14="http://schemas.microsoft.com/office/powerpoint/2010/main" val="985604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E007-6550-1546-9E82-FF9517E241E9}"/>
              </a:ext>
            </a:extLst>
          </p:cNvPr>
          <p:cNvSpPr>
            <a:spLocks noGrp="1"/>
          </p:cNvSpPr>
          <p:nvPr>
            <p:ph type="title"/>
          </p:nvPr>
        </p:nvSpPr>
        <p:spPr>
          <a:xfrm>
            <a:off x="2231135" y="274883"/>
            <a:ext cx="7729728" cy="1188720"/>
          </a:xfrm>
        </p:spPr>
        <p:txBody>
          <a:bodyPr/>
          <a:lstStyle/>
          <a:p>
            <a:r>
              <a:rPr lang="en-US" dirty="0"/>
              <a:t>Current Medic Ambulance Response Times</a:t>
            </a:r>
          </a:p>
        </p:txBody>
      </p:sp>
      <p:graphicFrame>
        <p:nvGraphicFramePr>
          <p:cNvPr id="4" name="Content Placeholder 3">
            <a:extLst>
              <a:ext uri="{FF2B5EF4-FFF2-40B4-BE49-F238E27FC236}">
                <a16:creationId xmlns:a16="http://schemas.microsoft.com/office/drawing/2014/main" id="{D05677DE-8F59-DC44-9AFB-33BED235BF12}"/>
              </a:ext>
            </a:extLst>
          </p:cNvPr>
          <p:cNvGraphicFramePr>
            <a:graphicFrameLocks noGrp="1"/>
          </p:cNvGraphicFramePr>
          <p:nvPr>
            <p:ph idx="1"/>
            <p:extLst>
              <p:ext uri="{D42A27DB-BD31-4B8C-83A1-F6EECF244321}">
                <p14:modId xmlns:p14="http://schemas.microsoft.com/office/powerpoint/2010/main" val="2303627944"/>
              </p:ext>
            </p:extLst>
          </p:nvPr>
        </p:nvGraphicFramePr>
        <p:xfrm>
          <a:off x="3858126" y="1690281"/>
          <a:ext cx="4580023" cy="4937760"/>
        </p:xfrm>
        <a:graphic>
          <a:graphicData uri="http://schemas.openxmlformats.org/drawingml/2006/table">
            <a:tbl>
              <a:tblPr firstRow="1" bandRow="1">
                <a:tableStyleId>{5C22544A-7EE6-4342-B048-85BDC9FD1C3A}</a:tableStyleId>
              </a:tblPr>
              <a:tblGrid>
                <a:gridCol w="2203050">
                  <a:extLst>
                    <a:ext uri="{9D8B030D-6E8A-4147-A177-3AD203B41FA5}">
                      <a16:colId xmlns:a16="http://schemas.microsoft.com/office/drawing/2014/main" val="1213908005"/>
                    </a:ext>
                  </a:extLst>
                </a:gridCol>
                <a:gridCol w="2376973">
                  <a:extLst>
                    <a:ext uri="{9D8B030D-6E8A-4147-A177-3AD203B41FA5}">
                      <a16:colId xmlns:a16="http://schemas.microsoft.com/office/drawing/2014/main" val="2558740913"/>
                    </a:ext>
                  </a:extLst>
                </a:gridCol>
              </a:tblGrid>
              <a:tr h="757278">
                <a:tc>
                  <a:txBody>
                    <a:bodyPr/>
                    <a:lstStyle/>
                    <a:p>
                      <a:pPr algn="ctr"/>
                      <a:r>
                        <a:rPr lang="en-US" sz="2400" dirty="0"/>
                        <a:t>Zone</a:t>
                      </a:r>
                    </a:p>
                  </a:txBody>
                  <a:tcPr anchor="ctr"/>
                </a:tc>
                <a:tc>
                  <a:txBody>
                    <a:bodyPr/>
                    <a:lstStyle/>
                    <a:p>
                      <a:r>
                        <a:rPr lang="en-US" sz="2400" dirty="0"/>
                        <a:t>90</a:t>
                      </a:r>
                      <a:r>
                        <a:rPr lang="en-US" sz="2400" baseline="30000" dirty="0"/>
                        <a:t>th</a:t>
                      </a:r>
                      <a:r>
                        <a:rPr lang="en-US" sz="2400" dirty="0"/>
                        <a:t> Percentile Response Time</a:t>
                      </a:r>
                    </a:p>
                  </a:txBody>
                  <a:tcPr/>
                </a:tc>
                <a:extLst>
                  <a:ext uri="{0D108BD9-81ED-4DB2-BD59-A6C34878D82A}">
                    <a16:rowId xmlns:a16="http://schemas.microsoft.com/office/drawing/2014/main" val="1368240403"/>
                  </a:ext>
                </a:extLst>
              </a:tr>
              <a:tr h="438740">
                <a:tc>
                  <a:txBody>
                    <a:bodyPr/>
                    <a:lstStyle/>
                    <a:p>
                      <a:r>
                        <a:rPr lang="en-US" sz="2400" b="1" dirty="0"/>
                        <a:t>Urban</a:t>
                      </a:r>
                    </a:p>
                  </a:txBody>
                  <a:tcPr anchor="ctr"/>
                </a:tc>
                <a:tc>
                  <a:txBody>
                    <a:bodyPr/>
                    <a:lstStyle/>
                    <a:p>
                      <a:pPr algn="ctr"/>
                      <a:endParaRPr lang="en-US" sz="2400" dirty="0"/>
                    </a:p>
                  </a:txBody>
                  <a:tcPr anchor="ctr"/>
                </a:tc>
                <a:extLst>
                  <a:ext uri="{0D108BD9-81ED-4DB2-BD59-A6C34878D82A}">
                    <a16:rowId xmlns:a16="http://schemas.microsoft.com/office/drawing/2014/main" val="4252879683"/>
                  </a:ext>
                </a:extLst>
              </a:tr>
              <a:tr h="438740">
                <a:tc>
                  <a:txBody>
                    <a:bodyPr/>
                    <a:lstStyle/>
                    <a:p>
                      <a:r>
                        <a:rPr lang="en-US" sz="2400" dirty="0"/>
                        <a:t>   Benicia</a:t>
                      </a:r>
                    </a:p>
                  </a:txBody>
                  <a:tcPr anchor="ctr"/>
                </a:tc>
                <a:tc>
                  <a:txBody>
                    <a:bodyPr/>
                    <a:lstStyle/>
                    <a:p>
                      <a:pPr algn="ctr"/>
                      <a:r>
                        <a:rPr lang="en-US" sz="2400" dirty="0"/>
                        <a:t>10:42</a:t>
                      </a:r>
                    </a:p>
                  </a:txBody>
                  <a:tcPr anchor="ctr"/>
                </a:tc>
                <a:extLst>
                  <a:ext uri="{0D108BD9-81ED-4DB2-BD59-A6C34878D82A}">
                    <a16:rowId xmlns:a16="http://schemas.microsoft.com/office/drawing/2014/main" val="959799377"/>
                  </a:ext>
                </a:extLst>
              </a:tr>
              <a:tr h="438740">
                <a:tc>
                  <a:txBody>
                    <a:bodyPr/>
                    <a:lstStyle/>
                    <a:p>
                      <a:r>
                        <a:rPr lang="en-US" sz="2400" dirty="0"/>
                        <a:t>   Dixon</a:t>
                      </a:r>
                    </a:p>
                  </a:txBody>
                  <a:tcPr anchor="ctr"/>
                </a:tc>
                <a:tc>
                  <a:txBody>
                    <a:bodyPr/>
                    <a:lstStyle/>
                    <a:p>
                      <a:pPr algn="ctr"/>
                      <a:r>
                        <a:rPr lang="en-US" sz="2400" dirty="0"/>
                        <a:t>10:34</a:t>
                      </a:r>
                    </a:p>
                  </a:txBody>
                  <a:tcPr anchor="ctr"/>
                </a:tc>
                <a:extLst>
                  <a:ext uri="{0D108BD9-81ED-4DB2-BD59-A6C34878D82A}">
                    <a16:rowId xmlns:a16="http://schemas.microsoft.com/office/drawing/2014/main" val="2193981370"/>
                  </a:ext>
                </a:extLst>
              </a:tr>
              <a:tr h="438740">
                <a:tc>
                  <a:txBody>
                    <a:bodyPr/>
                    <a:lstStyle/>
                    <a:p>
                      <a:r>
                        <a:rPr lang="en-US" sz="2400" dirty="0"/>
                        <a:t>   Fairfield</a:t>
                      </a:r>
                    </a:p>
                  </a:txBody>
                  <a:tcPr anchor="ctr"/>
                </a:tc>
                <a:tc>
                  <a:txBody>
                    <a:bodyPr/>
                    <a:lstStyle/>
                    <a:p>
                      <a:pPr algn="ctr"/>
                      <a:r>
                        <a:rPr lang="en-US" sz="2400" dirty="0"/>
                        <a:t>09:44</a:t>
                      </a:r>
                    </a:p>
                  </a:txBody>
                  <a:tcPr anchor="ctr"/>
                </a:tc>
                <a:extLst>
                  <a:ext uri="{0D108BD9-81ED-4DB2-BD59-A6C34878D82A}">
                    <a16:rowId xmlns:a16="http://schemas.microsoft.com/office/drawing/2014/main" val="1176819602"/>
                  </a:ext>
                </a:extLst>
              </a:tr>
              <a:tr h="438740">
                <a:tc>
                  <a:txBody>
                    <a:bodyPr/>
                    <a:lstStyle/>
                    <a:p>
                      <a:r>
                        <a:rPr lang="en-US" sz="2400" dirty="0"/>
                        <a:t>   Vallejo</a:t>
                      </a:r>
                    </a:p>
                  </a:txBody>
                  <a:tcPr anchor="ctr"/>
                </a:tc>
                <a:tc>
                  <a:txBody>
                    <a:bodyPr/>
                    <a:lstStyle/>
                    <a:p>
                      <a:pPr algn="ctr"/>
                      <a:r>
                        <a:rPr lang="en-US" sz="2400" dirty="0"/>
                        <a:t>08:45</a:t>
                      </a:r>
                    </a:p>
                  </a:txBody>
                  <a:tcPr anchor="ctr"/>
                </a:tc>
                <a:extLst>
                  <a:ext uri="{0D108BD9-81ED-4DB2-BD59-A6C34878D82A}">
                    <a16:rowId xmlns:a16="http://schemas.microsoft.com/office/drawing/2014/main" val="2227245835"/>
                  </a:ext>
                </a:extLst>
              </a:tr>
              <a:tr h="438740">
                <a:tc>
                  <a:txBody>
                    <a:bodyPr/>
                    <a:lstStyle/>
                    <a:p>
                      <a:r>
                        <a:rPr lang="en-US" sz="2400" dirty="0"/>
                        <a:t>   Rio Vista</a:t>
                      </a:r>
                    </a:p>
                  </a:txBody>
                  <a:tcPr anchor="ctr"/>
                </a:tc>
                <a:tc>
                  <a:txBody>
                    <a:bodyPr/>
                    <a:lstStyle/>
                    <a:p>
                      <a:pPr algn="ctr"/>
                      <a:r>
                        <a:rPr lang="en-US" sz="2400" dirty="0"/>
                        <a:t>07:40</a:t>
                      </a:r>
                    </a:p>
                  </a:txBody>
                  <a:tcPr anchor="ctr"/>
                </a:tc>
                <a:extLst>
                  <a:ext uri="{0D108BD9-81ED-4DB2-BD59-A6C34878D82A}">
                    <a16:rowId xmlns:a16="http://schemas.microsoft.com/office/drawing/2014/main" val="296372329"/>
                  </a:ext>
                </a:extLst>
              </a:tr>
              <a:tr h="438740">
                <a:tc>
                  <a:txBody>
                    <a:bodyPr/>
                    <a:lstStyle/>
                    <a:p>
                      <a:r>
                        <a:rPr lang="en-US" sz="2400" dirty="0"/>
                        <a:t>   Suisun</a:t>
                      </a:r>
                    </a:p>
                  </a:txBody>
                  <a:tcPr anchor="ctr"/>
                </a:tc>
                <a:tc>
                  <a:txBody>
                    <a:bodyPr/>
                    <a:lstStyle/>
                    <a:p>
                      <a:pPr algn="ctr"/>
                      <a:r>
                        <a:rPr lang="en-US" sz="2400" dirty="0"/>
                        <a:t>07:53</a:t>
                      </a:r>
                    </a:p>
                  </a:txBody>
                  <a:tcPr anchor="ctr"/>
                </a:tc>
                <a:extLst>
                  <a:ext uri="{0D108BD9-81ED-4DB2-BD59-A6C34878D82A}">
                    <a16:rowId xmlns:a16="http://schemas.microsoft.com/office/drawing/2014/main" val="1129359742"/>
                  </a:ext>
                </a:extLst>
              </a:tr>
              <a:tr h="438740">
                <a:tc>
                  <a:txBody>
                    <a:bodyPr/>
                    <a:lstStyle/>
                    <a:p>
                      <a:r>
                        <a:rPr lang="en-US" sz="2400" b="1" dirty="0"/>
                        <a:t>Rural</a:t>
                      </a:r>
                    </a:p>
                  </a:txBody>
                  <a:tcPr anchor="ctr"/>
                </a:tc>
                <a:tc>
                  <a:txBody>
                    <a:bodyPr/>
                    <a:lstStyle/>
                    <a:p>
                      <a:pPr algn="ctr"/>
                      <a:r>
                        <a:rPr lang="en-US" sz="2400" dirty="0"/>
                        <a:t>12:53</a:t>
                      </a:r>
                    </a:p>
                  </a:txBody>
                  <a:tcPr anchor="ctr"/>
                </a:tc>
                <a:extLst>
                  <a:ext uri="{0D108BD9-81ED-4DB2-BD59-A6C34878D82A}">
                    <a16:rowId xmlns:a16="http://schemas.microsoft.com/office/drawing/2014/main" val="4241493922"/>
                  </a:ext>
                </a:extLst>
              </a:tr>
              <a:tr h="438740">
                <a:tc>
                  <a:txBody>
                    <a:bodyPr/>
                    <a:lstStyle/>
                    <a:p>
                      <a:r>
                        <a:rPr lang="en-US" sz="2400" b="1" dirty="0"/>
                        <a:t>Remote</a:t>
                      </a:r>
                    </a:p>
                  </a:txBody>
                  <a:tcPr anchor="ctr"/>
                </a:tc>
                <a:tc>
                  <a:txBody>
                    <a:bodyPr/>
                    <a:lstStyle/>
                    <a:p>
                      <a:pPr algn="ctr"/>
                      <a:r>
                        <a:rPr lang="en-US" sz="2400" dirty="0"/>
                        <a:t>15:31</a:t>
                      </a:r>
                    </a:p>
                  </a:txBody>
                  <a:tcPr anchor="ctr"/>
                </a:tc>
                <a:extLst>
                  <a:ext uri="{0D108BD9-81ED-4DB2-BD59-A6C34878D82A}">
                    <a16:rowId xmlns:a16="http://schemas.microsoft.com/office/drawing/2014/main" val="3535994172"/>
                  </a:ext>
                </a:extLst>
              </a:tr>
            </a:tbl>
          </a:graphicData>
        </a:graphic>
      </p:graphicFrame>
    </p:spTree>
    <p:extLst>
      <p:ext uri="{BB962C8B-B14F-4D97-AF65-F5344CB8AC3E}">
        <p14:creationId xmlns:p14="http://schemas.microsoft.com/office/powerpoint/2010/main" val="809855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AACC-EE46-1C46-9DAA-661AB4BD4D71}"/>
              </a:ext>
            </a:extLst>
          </p:cNvPr>
          <p:cNvSpPr>
            <a:spLocks noGrp="1"/>
          </p:cNvSpPr>
          <p:nvPr>
            <p:ph type="title"/>
          </p:nvPr>
        </p:nvSpPr>
        <p:spPr>
          <a:xfrm>
            <a:off x="2231136" y="350095"/>
            <a:ext cx="7729728" cy="1188720"/>
          </a:xfrm>
        </p:spPr>
        <p:txBody>
          <a:bodyPr/>
          <a:lstStyle/>
          <a:p>
            <a:r>
              <a:rPr lang="en-US" dirty="0"/>
              <a:t>Supporting Evidence</a:t>
            </a:r>
          </a:p>
        </p:txBody>
      </p:sp>
      <p:sp>
        <p:nvSpPr>
          <p:cNvPr id="3" name="Content Placeholder 2">
            <a:extLst>
              <a:ext uri="{FF2B5EF4-FFF2-40B4-BE49-F238E27FC236}">
                <a16:creationId xmlns:a16="http://schemas.microsoft.com/office/drawing/2014/main" id="{BDBF111E-898F-AB40-8F1C-42ABC4479544}"/>
              </a:ext>
            </a:extLst>
          </p:cNvPr>
          <p:cNvSpPr>
            <a:spLocks noGrp="1"/>
          </p:cNvSpPr>
          <p:nvPr>
            <p:ph idx="1"/>
          </p:nvPr>
        </p:nvSpPr>
        <p:spPr>
          <a:xfrm>
            <a:off x="618204" y="1978702"/>
            <a:ext cx="11031929" cy="3558498"/>
          </a:xfrm>
        </p:spPr>
        <p:txBody>
          <a:bodyPr>
            <a:normAutofit/>
          </a:bodyPr>
          <a:lstStyle/>
          <a:p>
            <a:r>
              <a:rPr lang="en-US" sz="2800" dirty="0"/>
              <a:t>Response time is </a:t>
            </a:r>
            <a:r>
              <a:rPr lang="en-US" sz="2800" i="1" dirty="0"/>
              <a:t>not </a:t>
            </a:r>
            <a:r>
              <a:rPr lang="en-US" sz="2800" dirty="0"/>
              <a:t>associated with patient outcomes</a:t>
            </a:r>
          </a:p>
          <a:p>
            <a:r>
              <a:rPr lang="en-US" sz="2800" dirty="0"/>
              <a:t>Out-of-hospital time is </a:t>
            </a:r>
            <a:r>
              <a:rPr lang="en-US" sz="2800" i="1" dirty="0"/>
              <a:t>not</a:t>
            </a:r>
            <a:r>
              <a:rPr lang="en-US" sz="2800" dirty="0"/>
              <a:t> associated with patient outcomes</a:t>
            </a:r>
          </a:p>
          <a:p>
            <a:r>
              <a:rPr lang="en-US" sz="2800" dirty="0"/>
              <a:t>Evidence does </a:t>
            </a:r>
            <a:r>
              <a:rPr lang="en-US" sz="2800" i="1" dirty="0"/>
              <a:t>not</a:t>
            </a:r>
            <a:r>
              <a:rPr lang="en-US" sz="2800" dirty="0"/>
              <a:t> support an 8-minute response time</a:t>
            </a:r>
          </a:p>
          <a:p>
            <a:r>
              <a:rPr lang="en-US" sz="2800" dirty="0"/>
              <a:t>L&amp;S often used to achieve response time standards carries risks</a:t>
            </a:r>
          </a:p>
        </p:txBody>
      </p:sp>
      <p:sp>
        <p:nvSpPr>
          <p:cNvPr id="4" name="TextBox 3">
            <a:extLst>
              <a:ext uri="{FF2B5EF4-FFF2-40B4-BE49-F238E27FC236}">
                <a16:creationId xmlns:a16="http://schemas.microsoft.com/office/drawing/2014/main" id="{25E852BE-C1A0-AA44-B173-C639BD769852}"/>
              </a:ext>
            </a:extLst>
          </p:cNvPr>
          <p:cNvSpPr txBox="1"/>
          <p:nvPr/>
        </p:nvSpPr>
        <p:spPr>
          <a:xfrm>
            <a:off x="728133" y="5805266"/>
            <a:ext cx="11463867" cy="1015663"/>
          </a:xfrm>
          <a:prstGeom prst="rect">
            <a:avLst/>
          </a:prstGeom>
          <a:noFill/>
        </p:spPr>
        <p:txBody>
          <a:bodyPr wrap="square" rtlCol="0" anchor="b">
            <a:spAutoFit/>
          </a:bodyPr>
          <a:lstStyle/>
          <a:p>
            <a:pPr algn="r"/>
            <a:r>
              <a:rPr lang="en-US" sz="1200" dirty="0"/>
              <a:t>Pons PT, </a:t>
            </a:r>
            <a:r>
              <a:rPr lang="en-US" sz="1200" i="1" dirty="0"/>
              <a:t>et al. </a:t>
            </a:r>
            <a:r>
              <a:rPr lang="en-US" sz="1200" dirty="0">
                <a:hlinkClick r:id="rId3" tooltip="Academic emergency medicine : official journal of the Society for Academic Emergency Medicine.">
                  <a:extLst>
                    <a:ext uri="{A12FA001-AC4F-418D-AE19-62706E023703}">
                      <ahyp:hlinkClr xmlns="" xmlns:ahyp="http://schemas.microsoft.com/office/drawing/2018/hyperlinkcolor" val="tx"/>
                    </a:ext>
                  </a:extLst>
                </a:hlinkClick>
              </a:rPr>
              <a:t>Acad Emerg Med.</a:t>
            </a:r>
            <a:r>
              <a:rPr lang="en-US" sz="1200" dirty="0"/>
              <a:t> 2005 Jul;12(7):594-600.</a:t>
            </a:r>
          </a:p>
          <a:p>
            <a:pPr algn="r"/>
            <a:r>
              <a:rPr lang="en-US" sz="1200" dirty="0"/>
              <a:t>Pons PT, </a:t>
            </a:r>
            <a:r>
              <a:rPr lang="en-US" sz="1200" i="1" dirty="0"/>
              <a:t>et al</a:t>
            </a:r>
            <a:r>
              <a:rPr lang="en-US" sz="1200" dirty="0"/>
              <a:t>. J </a:t>
            </a:r>
            <a:r>
              <a:rPr lang="en-US" sz="1200" dirty="0" err="1"/>
              <a:t>Emerg</a:t>
            </a:r>
            <a:r>
              <a:rPr lang="en-US" sz="1200" dirty="0"/>
              <a:t> Med. 2002 Jul;23(1):43-8.</a:t>
            </a:r>
          </a:p>
          <a:p>
            <a:pPr algn="r"/>
            <a:r>
              <a:rPr lang="en-US" sz="1200" dirty="0" err="1"/>
              <a:t>Newgard</a:t>
            </a:r>
            <a:r>
              <a:rPr lang="en-US" sz="1200" dirty="0"/>
              <a:t> CD, </a:t>
            </a:r>
            <a:r>
              <a:rPr lang="en-US" sz="1200" i="1" dirty="0"/>
              <a:t>et al.</a:t>
            </a:r>
            <a:r>
              <a:rPr lang="en-US" sz="1200" dirty="0"/>
              <a:t> Ann </a:t>
            </a:r>
            <a:r>
              <a:rPr lang="en-US" sz="1200" dirty="0" err="1"/>
              <a:t>Emerg</a:t>
            </a:r>
            <a:r>
              <a:rPr lang="en-US" sz="1200" dirty="0"/>
              <a:t> Med. 2010 Mar;55(3):235-246.e4.</a:t>
            </a:r>
          </a:p>
          <a:p>
            <a:pPr algn="r"/>
            <a:r>
              <a:rPr lang="en-US" sz="1200" dirty="0"/>
              <a:t>Lerner EB, </a:t>
            </a:r>
            <a:r>
              <a:rPr lang="en-US" sz="1200" i="1" dirty="0"/>
              <a:t>et al.</a:t>
            </a:r>
            <a:r>
              <a:rPr lang="en-US" sz="1200" dirty="0"/>
              <a:t> </a:t>
            </a:r>
            <a:r>
              <a:rPr lang="en-US" sz="1200" dirty="0" err="1"/>
              <a:t>Acad</a:t>
            </a:r>
            <a:r>
              <a:rPr lang="en-US" sz="1200" dirty="0"/>
              <a:t> </a:t>
            </a:r>
            <a:r>
              <a:rPr lang="en-US" sz="1200" dirty="0" err="1"/>
              <a:t>Emerg</a:t>
            </a:r>
            <a:r>
              <a:rPr lang="en-US" sz="1200" dirty="0"/>
              <a:t> Med. 2003 Sep;10(9):949-54.</a:t>
            </a:r>
          </a:p>
          <a:p>
            <a:pPr algn="r"/>
            <a:r>
              <a:rPr lang="en-US" sz="1200" dirty="0"/>
              <a:t>Weiss S, </a:t>
            </a:r>
            <a:r>
              <a:rPr lang="en-US" sz="1200" i="1" dirty="0"/>
              <a:t>et al.</a:t>
            </a:r>
            <a:r>
              <a:rPr lang="en-US" sz="1200" dirty="0"/>
              <a:t> South Med J. 2013 Mar;106(3):230-5. </a:t>
            </a:r>
          </a:p>
        </p:txBody>
      </p:sp>
    </p:spTree>
    <p:extLst>
      <p:ext uri="{BB962C8B-B14F-4D97-AF65-F5344CB8AC3E}">
        <p14:creationId xmlns:p14="http://schemas.microsoft.com/office/powerpoint/2010/main" val="3415027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52A8-4DF8-8C4C-8495-C26D420C29A5}"/>
              </a:ext>
            </a:extLst>
          </p:cNvPr>
          <p:cNvSpPr>
            <a:spLocks noGrp="1"/>
          </p:cNvSpPr>
          <p:nvPr>
            <p:ph type="title"/>
          </p:nvPr>
        </p:nvSpPr>
        <p:spPr>
          <a:xfrm>
            <a:off x="804672" y="964692"/>
            <a:ext cx="5894832" cy="1188720"/>
          </a:xfrm>
        </p:spPr>
        <p:txBody>
          <a:bodyPr>
            <a:normAutofit/>
          </a:bodyPr>
          <a:lstStyle/>
          <a:p>
            <a:r>
              <a:rPr lang="en-US" dirty="0"/>
              <a:t>USDOT/NHTSA</a:t>
            </a:r>
            <a:br>
              <a:rPr lang="en-US" dirty="0"/>
            </a:br>
            <a:r>
              <a:rPr lang="en-US" dirty="0" err="1"/>
              <a:t>REcommendations</a:t>
            </a:r>
            <a:endParaRPr lang="en-US" dirty="0"/>
          </a:p>
        </p:txBody>
      </p:sp>
      <p:sp>
        <p:nvSpPr>
          <p:cNvPr id="3" name="Content Placeholder 2">
            <a:extLst>
              <a:ext uri="{FF2B5EF4-FFF2-40B4-BE49-F238E27FC236}">
                <a16:creationId xmlns:a16="http://schemas.microsoft.com/office/drawing/2014/main" id="{6656A20B-9727-9A49-A064-FE36A0A12027}"/>
              </a:ext>
            </a:extLst>
          </p:cNvPr>
          <p:cNvSpPr>
            <a:spLocks noGrp="1"/>
          </p:cNvSpPr>
          <p:nvPr>
            <p:ph idx="1"/>
          </p:nvPr>
        </p:nvSpPr>
        <p:spPr>
          <a:xfrm>
            <a:off x="803243" y="2638044"/>
            <a:ext cx="5963317" cy="3263206"/>
          </a:xfrm>
        </p:spPr>
        <p:txBody>
          <a:bodyPr>
            <a:normAutofit lnSpcReduction="10000"/>
          </a:bodyPr>
          <a:lstStyle/>
          <a:p>
            <a:pPr marL="0" indent="0">
              <a:buNone/>
            </a:pPr>
            <a:r>
              <a:rPr lang="en-US" dirty="0"/>
              <a:t>“Applying an </a:t>
            </a:r>
            <a:r>
              <a:rPr lang="en-US" sz="2400" b="1" dirty="0"/>
              <a:t>8-minute response requirement</a:t>
            </a:r>
            <a:r>
              <a:rPr lang="en-US" sz="2400" dirty="0"/>
              <a:t> </a:t>
            </a:r>
            <a:r>
              <a:rPr lang="en-US" dirty="0"/>
              <a:t>broadly to all EMS responses when cardiac arrest accounts for about one percent of the calls </a:t>
            </a:r>
            <a:r>
              <a:rPr lang="en-US" sz="2400" b="1" dirty="0"/>
              <a:t>does not make sense</a:t>
            </a:r>
            <a:r>
              <a:rPr lang="en-US" dirty="0"/>
              <a:t>, but NFPA 1710 and many jurisdictional EMS contracts and regulations still call for an ALS response time standard of 8 minutes 90% of the time. Some EMS administrators, managers and medical directors are increasingly suggesting that </a:t>
            </a:r>
            <a:r>
              <a:rPr lang="en-US" sz="2400" b="1" dirty="0"/>
              <a:t>response time should not be the sole performance indicator for EMS system contracts.</a:t>
            </a:r>
            <a:r>
              <a:rPr lang="en-US" sz="2400" dirty="0"/>
              <a:t>”</a:t>
            </a:r>
          </a:p>
        </p:txBody>
      </p:sp>
      <p:sp>
        <p:nvSpPr>
          <p:cNvPr id="16" name="Rectangle 15">
            <a:extLst>
              <a:ext uri="{FF2B5EF4-FFF2-40B4-BE49-F238E27FC236}">
                <a16:creationId xmlns:a16="http://schemas.microsoft.com/office/drawing/2014/main" id="{8CC23146-3D9E-4DD1-90F2-D9AAE49275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B165923-D8A4-48EF-BD8D-8DF410BBE4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2DE40A-8129-8340-B3B6-F9A693C9DB38}"/>
              </a:ext>
            </a:extLst>
          </p:cNvPr>
          <p:cNvPicPr>
            <a:picLocks noChangeAspect="1"/>
          </p:cNvPicPr>
          <p:nvPr/>
        </p:nvPicPr>
        <p:blipFill>
          <a:blip r:embed="rId2"/>
          <a:stretch>
            <a:fillRect/>
          </a:stretch>
        </p:blipFill>
        <p:spPr>
          <a:xfrm>
            <a:off x="7715890" y="2022555"/>
            <a:ext cx="3328416" cy="2820832"/>
          </a:xfrm>
          <a:prstGeom prst="rect">
            <a:avLst/>
          </a:prstGeom>
        </p:spPr>
      </p:pic>
    </p:spTree>
    <p:extLst>
      <p:ext uri="{BB962C8B-B14F-4D97-AF65-F5344CB8AC3E}">
        <p14:creationId xmlns:p14="http://schemas.microsoft.com/office/powerpoint/2010/main" val="3870814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52A8-4DF8-8C4C-8495-C26D420C29A5}"/>
              </a:ext>
            </a:extLst>
          </p:cNvPr>
          <p:cNvSpPr>
            <a:spLocks noGrp="1"/>
          </p:cNvSpPr>
          <p:nvPr>
            <p:ph type="title"/>
          </p:nvPr>
        </p:nvSpPr>
        <p:spPr>
          <a:xfrm>
            <a:off x="804672" y="964692"/>
            <a:ext cx="5894832" cy="1188720"/>
          </a:xfrm>
        </p:spPr>
        <p:txBody>
          <a:bodyPr>
            <a:normAutofit/>
          </a:bodyPr>
          <a:lstStyle/>
          <a:p>
            <a:r>
              <a:rPr lang="en-US" dirty="0"/>
              <a:t>Santa Clara Grand Jury</a:t>
            </a:r>
            <a:br>
              <a:rPr lang="en-US" dirty="0"/>
            </a:br>
            <a:r>
              <a:rPr lang="en-US" dirty="0" err="1"/>
              <a:t>REcommendations</a:t>
            </a:r>
            <a:endParaRPr lang="en-US" dirty="0"/>
          </a:p>
        </p:txBody>
      </p:sp>
      <p:sp>
        <p:nvSpPr>
          <p:cNvPr id="3" name="Content Placeholder 2">
            <a:extLst>
              <a:ext uri="{FF2B5EF4-FFF2-40B4-BE49-F238E27FC236}">
                <a16:creationId xmlns:a16="http://schemas.microsoft.com/office/drawing/2014/main" id="{6656A20B-9727-9A49-A064-FE36A0A12027}"/>
              </a:ext>
            </a:extLst>
          </p:cNvPr>
          <p:cNvSpPr>
            <a:spLocks noGrp="1"/>
          </p:cNvSpPr>
          <p:nvPr>
            <p:ph idx="1"/>
          </p:nvPr>
        </p:nvSpPr>
        <p:spPr>
          <a:xfrm>
            <a:off x="803243" y="2638044"/>
            <a:ext cx="5963317" cy="3263206"/>
          </a:xfrm>
        </p:spPr>
        <p:txBody>
          <a:bodyPr>
            <a:normAutofit fontScale="77500" lnSpcReduction="20000"/>
          </a:bodyPr>
          <a:lstStyle/>
          <a:p>
            <a:pPr marL="0" indent="0">
              <a:buNone/>
            </a:pPr>
            <a:r>
              <a:rPr lang="en-US" dirty="0"/>
              <a:t>“Further, while the EMSA contract and penalty structure makes sense in the abstract, it has the effect of emphasizing the </a:t>
            </a:r>
            <a:r>
              <a:rPr lang="en-US" sz="3100" b="1" dirty="0"/>
              <a:t>speed </a:t>
            </a:r>
            <a:r>
              <a:rPr lang="en-US" sz="2300" dirty="0"/>
              <a:t>of the response </a:t>
            </a:r>
            <a:r>
              <a:rPr lang="en-US" sz="3100" b="1" dirty="0"/>
              <a:t>versus </a:t>
            </a:r>
            <a:r>
              <a:rPr lang="en-US" sz="2300" dirty="0"/>
              <a:t>the</a:t>
            </a:r>
            <a:r>
              <a:rPr lang="en-US" sz="3100" b="1" dirty="0"/>
              <a:t> nature </a:t>
            </a:r>
            <a:r>
              <a:rPr lang="en-US" sz="2300" dirty="0"/>
              <a:t>of the response. </a:t>
            </a:r>
            <a:r>
              <a:rPr lang="en-US" dirty="0"/>
              <a:t>That is, the contract model does not challenge SCC fire departments to rethink response protocols in dispatching equipment and crews, rather it rewards the simple arrival at any given emergency within a set time, whether it be with ten people or two; with two fire engines, a ladder truck, and an articulated vehicle or with just an ambulance when the latter is all that is required. By more carefully structuring financial penalties to encourage effective response instead of any response, </a:t>
            </a:r>
            <a:r>
              <a:rPr lang="en-US" sz="3000" b="1" dirty="0"/>
              <a:t>EMSA could be a catalyst for change instead of another cog in the machine of entrenched response protocols.</a:t>
            </a:r>
            <a:r>
              <a:rPr lang="en-US" sz="3000" dirty="0"/>
              <a:t>”</a:t>
            </a:r>
          </a:p>
        </p:txBody>
      </p:sp>
      <p:sp>
        <p:nvSpPr>
          <p:cNvPr id="16" name="Rectangle 15">
            <a:extLst>
              <a:ext uri="{FF2B5EF4-FFF2-40B4-BE49-F238E27FC236}">
                <a16:creationId xmlns:a16="http://schemas.microsoft.com/office/drawing/2014/main" id="{8CC23146-3D9E-4DD1-90F2-D9AAE49275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B165923-D8A4-48EF-BD8D-8DF410BBE4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8EDF399-B4B5-8D47-B5D6-F94C89A490B9}"/>
              </a:ext>
            </a:extLst>
          </p:cNvPr>
          <p:cNvPicPr>
            <a:picLocks noChangeAspect="1"/>
          </p:cNvPicPr>
          <p:nvPr/>
        </p:nvPicPr>
        <p:blipFill>
          <a:blip r:embed="rId2"/>
          <a:stretch>
            <a:fillRect/>
          </a:stretch>
        </p:blipFill>
        <p:spPr>
          <a:xfrm>
            <a:off x="7750570" y="1319022"/>
            <a:ext cx="3259055" cy="4219956"/>
          </a:xfrm>
          <a:prstGeom prst="rect">
            <a:avLst/>
          </a:prstGeom>
        </p:spPr>
      </p:pic>
    </p:spTree>
    <p:extLst>
      <p:ext uri="{BB962C8B-B14F-4D97-AF65-F5344CB8AC3E}">
        <p14:creationId xmlns:p14="http://schemas.microsoft.com/office/powerpoint/2010/main" val="2477969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F6BAE-B971-B74F-9FC3-50489829D73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endParaRPr lang="en-US" sz="2600" dirty="0">
              <a:solidFill>
                <a:srgbClr val="FFFFFF"/>
              </a:solidFill>
            </a:endParaRPr>
          </a:p>
        </p:txBody>
      </p:sp>
      <p:sp>
        <p:nvSpPr>
          <p:cNvPr id="3" name="Content Placeholder 2">
            <a:extLst>
              <a:ext uri="{FF2B5EF4-FFF2-40B4-BE49-F238E27FC236}">
                <a16:creationId xmlns:a16="http://schemas.microsoft.com/office/drawing/2014/main" id="{984CEEF2-AA28-5C46-9D42-FC01F123877E}"/>
              </a:ext>
            </a:extLst>
          </p:cNvPr>
          <p:cNvSpPr>
            <a:spLocks noGrp="1"/>
          </p:cNvSpPr>
          <p:nvPr>
            <p:ph idx="1"/>
          </p:nvPr>
        </p:nvSpPr>
        <p:spPr>
          <a:xfrm>
            <a:off x="5591694" y="614855"/>
            <a:ext cx="5901367" cy="5817476"/>
          </a:xfrm>
        </p:spPr>
        <p:txBody>
          <a:bodyPr anchor="ctr">
            <a:normAutofit/>
          </a:bodyPr>
          <a:lstStyle/>
          <a:p>
            <a:r>
              <a:rPr lang="en-US" sz="2400" dirty="0"/>
              <a:t>We propose consolidating the time performance standards into two categories: HOT and COLD.</a:t>
            </a:r>
          </a:p>
          <a:p>
            <a:r>
              <a:rPr lang="en-US" sz="2400" dirty="0"/>
              <a:t>We propose HOT response times of 9 min (urban) / 15 min (rural) / 30 min (remote).</a:t>
            </a:r>
          </a:p>
          <a:p>
            <a:r>
              <a:rPr lang="en-US" sz="2400" dirty="0"/>
              <a:t>We propose longer response times for for COLD responses but defer specific metrics to the consultant.</a:t>
            </a:r>
          </a:p>
          <a:p>
            <a:r>
              <a:rPr lang="en-US" sz="2400" dirty="0"/>
              <a:t>As above, we propose shortening the 60 to 90 minute response time for HOT and COLD remote calls.  We also propose that response times for remote calls be evaluated quarterly or after 10 calls have been completed, whichever comes last.</a:t>
            </a:r>
          </a:p>
          <a:p>
            <a:endParaRPr lang="en-US" dirty="0"/>
          </a:p>
        </p:txBody>
      </p:sp>
      <p:sp>
        <p:nvSpPr>
          <p:cNvPr id="7" name="TextBox 6">
            <a:extLst>
              <a:ext uri="{FF2B5EF4-FFF2-40B4-BE49-F238E27FC236}">
                <a16:creationId xmlns:a16="http://schemas.microsoft.com/office/drawing/2014/main" id="{C309B6CE-5123-044C-9C57-144B8AD0C7E2}"/>
              </a:ext>
            </a:extLst>
          </p:cNvPr>
          <p:cNvSpPr txBox="1"/>
          <p:nvPr/>
        </p:nvSpPr>
        <p:spPr>
          <a:xfrm>
            <a:off x="1165301" y="3198167"/>
            <a:ext cx="3809746" cy="461665"/>
          </a:xfrm>
          <a:prstGeom prst="rect">
            <a:avLst/>
          </a:prstGeom>
          <a:noFill/>
        </p:spPr>
        <p:txBody>
          <a:bodyPr wrap="square" rtlCol="0">
            <a:spAutoFit/>
          </a:bodyPr>
          <a:lstStyle/>
          <a:p>
            <a:pPr algn="ctr"/>
            <a:r>
              <a:rPr lang="en-US" sz="2400" dirty="0">
                <a:solidFill>
                  <a:schemeClr val="bg1"/>
                </a:solidFill>
              </a:rPr>
              <a:t>RECOMMENDATIONS</a:t>
            </a:r>
          </a:p>
        </p:txBody>
      </p:sp>
    </p:spTree>
    <p:extLst>
      <p:ext uri="{BB962C8B-B14F-4D97-AF65-F5344CB8AC3E}">
        <p14:creationId xmlns:p14="http://schemas.microsoft.com/office/powerpoint/2010/main" val="1258570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FA1AF6-F689-EC4C-B49F-356D6FA4961E}"/>
              </a:ext>
            </a:extLst>
          </p:cNvPr>
          <p:cNvSpPr>
            <a:spLocks noGrp="1"/>
          </p:cNvSpPr>
          <p:nvPr>
            <p:ph type="body" idx="1"/>
          </p:nvPr>
        </p:nvSpPr>
        <p:spPr>
          <a:xfrm>
            <a:off x="1583436" y="2008639"/>
            <a:ext cx="4270248" cy="704087"/>
          </a:xfrm>
        </p:spPr>
        <p:txBody>
          <a:bodyPr>
            <a:normAutofit/>
          </a:bodyPr>
          <a:lstStyle/>
          <a:p>
            <a:r>
              <a:rPr lang="en-US" sz="2800" dirty="0"/>
              <a:t>Current</a:t>
            </a:r>
          </a:p>
        </p:txBody>
      </p:sp>
      <p:sp>
        <p:nvSpPr>
          <p:cNvPr id="13" name="Text Placeholder 12">
            <a:extLst>
              <a:ext uri="{FF2B5EF4-FFF2-40B4-BE49-F238E27FC236}">
                <a16:creationId xmlns:a16="http://schemas.microsoft.com/office/drawing/2014/main" id="{BAAFB632-AD36-8E47-8CAA-E445D662C22A}"/>
              </a:ext>
            </a:extLst>
          </p:cNvPr>
          <p:cNvSpPr>
            <a:spLocks noGrp="1"/>
          </p:cNvSpPr>
          <p:nvPr>
            <p:ph type="body" sz="quarter" idx="13"/>
          </p:nvPr>
        </p:nvSpPr>
        <p:spPr>
          <a:xfrm>
            <a:off x="6338316" y="2008639"/>
            <a:ext cx="4270248" cy="704087"/>
          </a:xfrm>
        </p:spPr>
        <p:txBody>
          <a:bodyPr>
            <a:normAutofit/>
          </a:bodyPr>
          <a:lstStyle/>
          <a:p>
            <a:r>
              <a:rPr lang="en-US" sz="2800" dirty="0"/>
              <a:t>Proposed</a:t>
            </a:r>
          </a:p>
        </p:txBody>
      </p:sp>
      <p:sp>
        <p:nvSpPr>
          <p:cNvPr id="2" name="Title 1">
            <a:extLst>
              <a:ext uri="{FF2B5EF4-FFF2-40B4-BE49-F238E27FC236}">
                <a16:creationId xmlns:a16="http://schemas.microsoft.com/office/drawing/2014/main" id="{76759490-C694-9341-BDD2-5944F3AD1CE0}"/>
              </a:ext>
            </a:extLst>
          </p:cNvPr>
          <p:cNvSpPr>
            <a:spLocks noGrp="1"/>
          </p:cNvSpPr>
          <p:nvPr>
            <p:ph type="title"/>
          </p:nvPr>
        </p:nvSpPr>
        <p:spPr>
          <a:xfrm>
            <a:off x="2231136" y="659898"/>
            <a:ext cx="7729728" cy="1188720"/>
          </a:xfrm>
        </p:spPr>
        <p:txBody>
          <a:bodyPr/>
          <a:lstStyle/>
          <a:p>
            <a:r>
              <a:rPr lang="en-US" dirty="0"/>
              <a:t>#5 – EMS Public-Private Partnership</a:t>
            </a:r>
          </a:p>
        </p:txBody>
      </p:sp>
      <p:sp>
        <p:nvSpPr>
          <p:cNvPr id="5" name="Content Placeholder 2">
            <a:extLst>
              <a:ext uri="{FF2B5EF4-FFF2-40B4-BE49-F238E27FC236}">
                <a16:creationId xmlns:a16="http://schemas.microsoft.com/office/drawing/2014/main" id="{B4E8EB6F-2CDD-6347-9411-EBF24C2F6CA3}"/>
              </a:ext>
            </a:extLst>
          </p:cNvPr>
          <p:cNvSpPr txBox="1">
            <a:spLocks/>
          </p:cNvSpPr>
          <p:nvPr/>
        </p:nvSpPr>
        <p:spPr>
          <a:xfrm>
            <a:off x="1583436" y="2838456"/>
            <a:ext cx="4127553" cy="3514224"/>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dirty="0"/>
              <a:t>Payment to PPP for all responses</a:t>
            </a:r>
          </a:p>
          <a:p>
            <a:r>
              <a:rPr lang="en-US" sz="2800" dirty="0"/>
              <a:t>No payment to PPP agency for assisting on scene or accompanying transport</a:t>
            </a:r>
          </a:p>
          <a:p>
            <a:r>
              <a:rPr lang="en-US" sz="2800" dirty="0"/>
              <a:t>No annual increase</a:t>
            </a:r>
          </a:p>
          <a:p>
            <a:endParaRPr lang="en-US" dirty="0"/>
          </a:p>
        </p:txBody>
      </p:sp>
      <p:sp>
        <p:nvSpPr>
          <p:cNvPr id="6" name="Content Placeholder 4">
            <a:extLst>
              <a:ext uri="{FF2B5EF4-FFF2-40B4-BE49-F238E27FC236}">
                <a16:creationId xmlns:a16="http://schemas.microsoft.com/office/drawing/2014/main" id="{2E56F380-64A5-924A-B077-2D7664A3ECAA}"/>
              </a:ext>
            </a:extLst>
          </p:cNvPr>
          <p:cNvSpPr txBox="1">
            <a:spLocks/>
          </p:cNvSpPr>
          <p:nvPr/>
        </p:nvSpPr>
        <p:spPr>
          <a:xfrm>
            <a:off x="6338315" y="2838455"/>
            <a:ext cx="5040885" cy="3514223"/>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dirty="0"/>
              <a:t>Payment to PPP only for required (high acuity) responses</a:t>
            </a:r>
          </a:p>
          <a:p>
            <a:r>
              <a:rPr lang="en-US" sz="2800" dirty="0"/>
              <a:t>PPP agency receives payment for assisting contractor on scene or accompanying transport</a:t>
            </a:r>
          </a:p>
          <a:p>
            <a:r>
              <a:rPr lang="en-US" sz="2800" dirty="0"/>
              <a:t>Annual increase relative to contractor’s charges</a:t>
            </a:r>
          </a:p>
        </p:txBody>
      </p:sp>
      <p:sp>
        <p:nvSpPr>
          <p:cNvPr id="8" name="Content Placeholder 2">
            <a:extLst>
              <a:ext uri="{FF2B5EF4-FFF2-40B4-BE49-F238E27FC236}">
                <a16:creationId xmlns:a16="http://schemas.microsoft.com/office/drawing/2014/main" id="{68C29291-9B5E-5646-9686-92D9BBA31AF4}"/>
              </a:ext>
            </a:extLst>
          </p:cNvPr>
          <p:cNvSpPr txBox="1">
            <a:spLocks/>
          </p:cNvSpPr>
          <p:nvPr/>
        </p:nvSpPr>
        <p:spPr>
          <a:xfrm>
            <a:off x="1600200" y="5001593"/>
            <a:ext cx="4127553" cy="115603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92192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BB01-703F-F347-851C-B4348716E60A}"/>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F2839699-9096-EB4A-BDB5-58E035888B1F}"/>
              </a:ext>
            </a:extLst>
          </p:cNvPr>
          <p:cNvSpPr>
            <a:spLocks noGrp="1"/>
          </p:cNvSpPr>
          <p:nvPr>
            <p:ph idx="1"/>
          </p:nvPr>
        </p:nvSpPr>
        <p:spPr>
          <a:xfrm>
            <a:off x="795867" y="2638043"/>
            <a:ext cx="10600266" cy="3441023"/>
          </a:xfrm>
        </p:spPr>
        <p:txBody>
          <a:bodyPr>
            <a:noAutofit/>
          </a:bodyPr>
          <a:lstStyle/>
          <a:p>
            <a:r>
              <a:rPr lang="en-US" sz="2400" dirty="0"/>
              <a:t>Requiring a contractor to pay for fire first response that is unnecessary based on dispatched response priorities adds costs to the EMS system  as a whole</a:t>
            </a:r>
          </a:p>
          <a:p>
            <a:r>
              <a:rPr lang="en-US" sz="2400" dirty="0"/>
              <a:t>Two recent cases  of subsidies  from county to contractors to prevent EMS system collapse </a:t>
            </a:r>
          </a:p>
          <a:p>
            <a:pPr lvl="1"/>
            <a:r>
              <a:rPr lang="en-US" sz="2200" dirty="0"/>
              <a:t>Alameda County (2015) - $4 million</a:t>
            </a:r>
          </a:p>
          <a:p>
            <a:pPr lvl="1"/>
            <a:r>
              <a:rPr lang="en-US" sz="2200" dirty="0"/>
              <a:t>Santa Clara County (2016) - $7 million</a:t>
            </a:r>
          </a:p>
          <a:p>
            <a:r>
              <a:rPr lang="en-US" sz="2400" dirty="0"/>
              <a:t>Goal is to unburden the contractor – and thus the EMS system – from those kinds of potentially unsustainable costs that have no clinical benefit </a:t>
            </a:r>
            <a:r>
              <a:rPr lang="en-US" sz="2400"/>
              <a:t>to patients</a:t>
            </a:r>
            <a:endParaRPr lang="en-US" sz="2400" dirty="0"/>
          </a:p>
        </p:txBody>
      </p:sp>
    </p:spTree>
    <p:extLst>
      <p:ext uri="{BB962C8B-B14F-4D97-AF65-F5344CB8AC3E}">
        <p14:creationId xmlns:p14="http://schemas.microsoft.com/office/powerpoint/2010/main" val="555880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F6BAE-B971-B74F-9FC3-50489829D73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endParaRPr lang="en-US" sz="2600" dirty="0">
              <a:solidFill>
                <a:srgbClr val="FFFFFF"/>
              </a:solidFill>
            </a:endParaRPr>
          </a:p>
        </p:txBody>
      </p:sp>
      <p:sp>
        <p:nvSpPr>
          <p:cNvPr id="3" name="Content Placeholder 2">
            <a:extLst>
              <a:ext uri="{FF2B5EF4-FFF2-40B4-BE49-F238E27FC236}">
                <a16:creationId xmlns:a16="http://schemas.microsoft.com/office/drawing/2014/main" id="{984CEEF2-AA28-5C46-9D42-FC01F123877E}"/>
              </a:ext>
            </a:extLst>
          </p:cNvPr>
          <p:cNvSpPr>
            <a:spLocks noGrp="1"/>
          </p:cNvSpPr>
          <p:nvPr>
            <p:ph idx="1"/>
          </p:nvPr>
        </p:nvSpPr>
        <p:spPr>
          <a:xfrm>
            <a:off x="5591694" y="614855"/>
            <a:ext cx="6248209" cy="5817476"/>
          </a:xfrm>
        </p:spPr>
        <p:txBody>
          <a:bodyPr anchor="ctr">
            <a:normAutofit fontScale="92500" lnSpcReduction="10000"/>
          </a:bodyPr>
          <a:lstStyle/>
          <a:p>
            <a:r>
              <a:rPr lang="en-US" sz="2600" dirty="0"/>
              <a:t>We support ALS with required first-responder response for higher-acuity (Echo/Delta/Charlie) calls and BLS with optional first-responder response for lower-acuity (Alpha/Bravo) calls.</a:t>
            </a:r>
          </a:p>
          <a:p>
            <a:r>
              <a:rPr lang="en-US" sz="2600" dirty="0"/>
              <a:t>We support the EOA provider payment to the PPP agency only for required first-responder response.</a:t>
            </a:r>
          </a:p>
          <a:p>
            <a:r>
              <a:rPr lang="en-US" sz="2600" dirty="0"/>
              <a:t>We do not support payments to the PPP agency for assisting the contractor on scene or accompanying transport.</a:t>
            </a:r>
          </a:p>
          <a:p>
            <a:r>
              <a:rPr lang="en-US" sz="2600" dirty="0"/>
              <a:t>We support a mechanism to ensure collaboration between the fire first-responder and the EOA provider, particularly in situations when the fire first-responder is providing an optional response.</a:t>
            </a:r>
          </a:p>
          <a:p>
            <a:endParaRPr lang="en-US" dirty="0"/>
          </a:p>
        </p:txBody>
      </p:sp>
      <p:sp>
        <p:nvSpPr>
          <p:cNvPr id="7" name="TextBox 6">
            <a:extLst>
              <a:ext uri="{FF2B5EF4-FFF2-40B4-BE49-F238E27FC236}">
                <a16:creationId xmlns:a16="http://schemas.microsoft.com/office/drawing/2014/main" id="{C309B6CE-5123-044C-9C57-144B8AD0C7E2}"/>
              </a:ext>
            </a:extLst>
          </p:cNvPr>
          <p:cNvSpPr txBox="1"/>
          <p:nvPr/>
        </p:nvSpPr>
        <p:spPr>
          <a:xfrm>
            <a:off x="1165301" y="3198167"/>
            <a:ext cx="3809746" cy="461665"/>
          </a:xfrm>
          <a:prstGeom prst="rect">
            <a:avLst/>
          </a:prstGeom>
          <a:noFill/>
        </p:spPr>
        <p:txBody>
          <a:bodyPr wrap="square" rtlCol="0">
            <a:spAutoFit/>
          </a:bodyPr>
          <a:lstStyle/>
          <a:p>
            <a:pPr algn="ctr"/>
            <a:r>
              <a:rPr lang="en-US" sz="2400" dirty="0">
                <a:solidFill>
                  <a:schemeClr val="bg1"/>
                </a:solidFill>
              </a:rPr>
              <a:t>RECOMMENDATIONS</a:t>
            </a:r>
          </a:p>
        </p:txBody>
      </p:sp>
    </p:spTree>
    <p:extLst>
      <p:ext uri="{BB962C8B-B14F-4D97-AF65-F5344CB8AC3E}">
        <p14:creationId xmlns:p14="http://schemas.microsoft.com/office/powerpoint/2010/main" val="1832379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C8B7A3-161F-9A4D-AC5E-4A213C09E835}"/>
              </a:ext>
            </a:extLst>
          </p:cNvPr>
          <p:cNvSpPr>
            <a:spLocks noGrp="1"/>
          </p:cNvSpPr>
          <p:nvPr>
            <p:ph type="body" idx="1"/>
          </p:nvPr>
        </p:nvSpPr>
        <p:spPr>
          <a:xfrm>
            <a:off x="1220165" y="1898105"/>
            <a:ext cx="4270248" cy="704087"/>
          </a:xfrm>
        </p:spPr>
        <p:txBody>
          <a:bodyPr>
            <a:normAutofit/>
          </a:bodyPr>
          <a:lstStyle/>
          <a:p>
            <a:r>
              <a:rPr lang="en-US" sz="2800" dirty="0"/>
              <a:t>Medical</a:t>
            </a:r>
          </a:p>
        </p:txBody>
      </p:sp>
      <p:sp>
        <p:nvSpPr>
          <p:cNvPr id="5" name="Content Placeholder 4">
            <a:extLst>
              <a:ext uri="{FF2B5EF4-FFF2-40B4-BE49-F238E27FC236}">
                <a16:creationId xmlns:a16="http://schemas.microsoft.com/office/drawing/2014/main" id="{358604D6-16D6-A842-A2A0-854F129DB5E1}"/>
              </a:ext>
            </a:extLst>
          </p:cNvPr>
          <p:cNvSpPr>
            <a:spLocks noGrp="1"/>
          </p:cNvSpPr>
          <p:nvPr>
            <p:ph sz="half" idx="2"/>
          </p:nvPr>
        </p:nvSpPr>
        <p:spPr>
          <a:xfrm>
            <a:off x="1416426" y="2814125"/>
            <a:ext cx="4437260" cy="3714750"/>
          </a:xfrm>
        </p:spPr>
        <p:txBody>
          <a:bodyPr>
            <a:normAutofit/>
          </a:bodyPr>
          <a:lstStyle/>
          <a:p>
            <a:r>
              <a:rPr lang="en-US" sz="2400" dirty="0"/>
              <a:t>Tiered EMS response</a:t>
            </a:r>
          </a:p>
          <a:p>
            <a:r>
              <a:rPr lang="en-US" sz="2400" dirty="0"/>
              <a:t>Central EMD</a:t>
            </a:r>
          </a:p>
          <a:p>
            <a:r>
              <a:rPr lang="en-US" sz="2400" dirty="0"/>
              <a:t>Red lights and sirens</a:t>
            </a:r>
          </a:p>
          <a:p>
            <a:r>
              <a:rPr lang="en-US" sz="2400" dirty="0"/>
              <a:t>Response time standards</a:t>
            </a:r>
          </a:p>
          <a:p>
            <a:r>
              <a:rPr lang="en-US" sz="2400" dirty="0"/>
              <a:t>Interfacility transports</a:t>
            </a:r>
          </a:p>
          <a:p>
            <a:r>
              <a:rPr lang="en-US" sz="2400" dirty="0"/>
              <a:t>Experience requirement</a:t>
            </a:r>
          </a:p>
        </p:txBody>
      </p:sp>
      <p:sp>
        <p:nvSpPr>
          <p:cNvPr id="6" name="Content Placeholder 5">
            <a:extLst>
              <a:ext uri="{FF2B5EF4-FFF2-40B4-BE49-F238E27FC236}">
                <a16:creationId xmlns:a16="http://schemas.microsoft.com/office/drawing/2014/main" id="{BA0ADED9-6A5C-C241-BB36-1FAB31E08D59}"/>
              </a:ext>
            </a:extLst>
          </p:cNvPr>
          <p:cNvSpPr>
            <a:spLocks noGrp="1"/>
          </p:cNvSpPr>
          <p:nvPr>
            <p:ph sz="quarter" idx="4"/>
          </p:nvPr>
        </p:nvSpPr>
        <p:spPr>
          <a:xfrm>
            <a:off x="6338315" y="2738520"/>
            <a:ext cx="4996793" cy="3714750"/>
          </a:xfrm>
        </p:spPr>
        <p:txBody>
          <a:bodyPr>
            <a:noAutofit/>
          </a:bodyPr>
          <a:lstStyle/>
          <a:p>
            <a:r>
              <a:rPr lang="en-US" sz="2400" dirty="0"/>
              <a:t>Public-private partnership</a:t>
            </a:r>
          </a:p>
          <a:p>
            <a:r>
              <a:rPr lang="en-US" sz="2400" dirty="0"/>
              <a:t>Expanding EOA to include Zone C</a:t>
            </a:r>
          </a:p>
          <a:p>
            <a:r>
              <a:rPr lang="en-US" sz="2400" dirty="0"/>
              <a:t>Restructuring liquidated damages and fees</a:t>
            </a:r>
          </a:p>
          <a:p>
            <a:r>
              <a:rPr lang="en-US" sz="2400" dirty="0"/>
              <a:t>Patient charges</a:t>
            </a:r>
          </a:p>
          <a:p>
            <a:r>
              <a:rPr lang="en-US" sz="2400" dirty="0"/>
              <a:t>Personnel and workforce provisions</a:t>
            </a:r>
          </a:p>
          <a:p>
            <a:r>
              <a:rPr lang="en-US" sz="2400" dirty="0"/>
              <a:t>Financial reports and accountability</a:t>
            </a:r>
          </a:p>
          <a:p>
            <a:r>
              <a:rPr lang="en-US" sz="2400" dirty="0"/>
              <a:t>Modification of the contract</a:t>
            </a:r>
          </a:p>
        </p:txBody>
      </p:sp>
      <p:sp>
        <p:nvSpPr>
          <p:cNvPr id="7" name="Text Placeholder 6">
            <a:extLst>
              <a:ext uri="{FF2B5EF4-FFF2-40B4-BE49-F238E27FC236}">
                <a16:creationId xmlns:a16="http://schemas.microsoft.com/office/drawing/2014/main" id="{07B296B5-7225-0D4B-A061-CA384176BDC1}"/>
              </a:ext>
            </a:extLst>
          </p:cNvPr>
          <p:cNvSpPr>
            <a:spLocks noGrp="1"/>
          </p:cNvSpPr>
          <p:nvPr>
            <p:ph type="body" sz="quarter" idx="13"/>
          </p:nvPr>
        </p:nvSpPr>
        <p:spPr>
          <a:xfrm>
            <a:off x="6701587" y="1884532"/>
            <a:ext cx="4270248" cy="704087"/>
          </a:xfrm>
        </p:spPr>
        <p:txBody>
          <a:bodyPr>
            <a:normAutofit/>
          </a:bodyPr>
          <a:lstStyle/>
          <a:p>
            <a:r>
              <a:rPr lang="en-US" sz="2800" dirty="0"/>
              <a:t>Non-Medical</a:t>
            </a:r>
          </a:p>
        </p:txBody>
      </p:sp>
      <p:sp>
        <p:nvSpPr>
          <p:cNvPr id="2" name="Title 1">
            <a:extLst>
              <a:ext uri="{FF2B5EF4-FFF2-40B4-BE49-F238E27FC236}">
                <a16:creationId xmlns:a16="http://schemas.microsoft.com/office/drawing/2014/main" id="{E89183A9-E889-1C45-92F7-A0A1F54A8DBD}"/>
              </a:ext>
            </a:extLst>
          </p:cNvPr>
          <p:cNvSpPr>
            <a:spLocks noGrp="1"/>
          </p:cNvSpPr>
          <p:nvPr>
            <p:ph type="title"/>
          </p:nvPr>
        </p:nvSpPr>
        <p:spPr>
          <a:xfrm>
            <a:off x="2231136" y="497452"/>
            <a:ext cx="7729728" cy="1188720"/>
          </a:xfrm>
        </p:spPr>
        <p:txBody>
          <a:bodyPr/>
          <a:lstStyle/>
          <a:p>
            <a:r>
              <a:rPr lang="en-US" dirty="0"/>
              <a:t>13 Key Points</a:t>
            </a:r>
          </a:p>
        </p:txBody>
      </p:sp>
    </p:spTree>
    <p:extLst>
      <p:ext uri="{BB962C8B-B14F-4D97-AF65-F5344CB8AC3E}">
        <p14:creationId xmlns:p14="http://schemas.microsoft.com/office/powerpoint/2010/main" val="3861691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6EAE47-5D08-D14A-94EA-9DBD834EB958}"/>
              </a:ext>
            </a:extLst>
          </p:cNvPr>
          <p:cNvSpPr>
            <a:spLocks noGrp="1"/>
          </p:cNvSpPr>
          <p:nvPr>
            <p:ph type="body" idx="1"/>
          </p:nvPr>
        </p:nvSpPr>
        <p:spPr/>
        <p:txBody>
          <a:bodyPr>
            <a:normAutofit/>
          </a:bodyPr>
          <a:lstStyle/>
          <a:p>
            <a:r>
              <a:rPr lang="en-US" sz="2400" dirty="0"/>
              <a:t>Current</a:t>
            </a:r>
          </a:p>
        </p:txBody>
      </p:sp>
      <p:sp>
        <p:nvSpPr>
          <p:cNvPr id="3" name="Content Placeholder 2">
            <a:extLst>
              <a:ext uri="{FF2B5EF4-FFF2-40B4-BE49-F238E27FC236}">
                <a16:creationId xmlns:a16="http://schemas.microsoft.com/office/drawing/2014/main" id="{2FA6F381-E90D-4747-A9F9-243AD6F77990}"/>
              </a:ext>
            </a:extLst>
          </p:cNvPr>
          <p:cNvSpPr>
            <a:spLocks noGrp="1"/>
          </p:cNvSpPr>
          <p:nvPr>
            <p:ph sz="half" idx="2"/>
          </p:nvPr>
        </p:nvSpPr>
        <p:spPr/>
        <p:txBody>
          <a:bodyPr>
            <a:normAutofit/>
          </a:bodyPr>
          <a:lstStyle/>
          <a:p>
            <a:r>
              <a:rPr lang="en-US" sz="2400" dirty="0"/>
              <a:t>EOA provides ALS+RN</a:t>
            </a:r>
          </a:p>
          <a:p>
            <a:r>
              <a:rPr lang="en-US" sz="2400" dirty="0"/>
              <a:t>Open market for CCT</a:t>
            </a:r>
          </a:p>
        </p:txBody>
      </p:sp>
      <p:sp>
        <p:nvSpPr>
          <p:cNvPr id="5" name="Content Placeholder 4">
            <a:extLst>
              <a:ext uri="{FF2B5EF4-FFF2-40B4-BE49-F238E27FC236}">
                <a16:creationId xmlns:a16="http://schemas.microsoft.com/office/drawing/2014/main" id="{C7C67314-E154-7C4D-A182-ADEBE9148249}"/>
              </a:ext>
            </a:extLst>
          </p:cNvPr>
          <p:cNvSpPr>
            <a:spLocks noGrp="1"/>
          </p:cNvSpPr>
          <p:nvPr>
            <p:ph sz="quarter" idx="4"/>
          </p:nvPr>
        </p:nvSpPr>
        <p:spPr>
          <a:xfrm>
            <a:off x="6338316" y="3143250"/>
            <a:ext cx="4634484" cy="2596776"/>
          </a:xfrm>
        </p:spPr>
        <p:txBody>
          <a:bodyPr>
            <a:normAutofit/>
          </a:bodyPr>
          <a:lstStyle/>
          <a:p>
            <a:r>
              <a:rPr lang="en-US" sz="2400" dirty="0"/>
              <a:t>EOA provides ALS+RN and CCT</a:t>
            </a:r>
          </a:p>
          <a:p>
            <a:r>
              <a:rPr lang="en-US" sz="2400" dirty="0"/>
              <a:t>No open market for CCT</a:t>
            </a:r>
          </a:p>
          <a:p>
            <a:r>
              <a:rPr lang="en-US" sz="2400" dirty="0"/>
              <a:t>EOA provider has right of first refusal for rapid re-triage patients; unit must arrive within 15 minutes</a:t>
            </a:r>
          </a:p>
          <a:p>
            <a:endParaRPr lang="en-US" sz="2400" dirty="0"/>
          </a:p>
        </p:txBody>
      </p:sp>
      <p:sp>
        <p:nvSpPr>
          <p:cNvPr id="6" name="Text Placeholder 5">
            <a:extLst>
              <a:ext uri="{FF2B5EF4-FFF2-40B4-BE49-F238E27FC236}">
                <a16:creationId xmlns:a16="http://schemas.microsoft.com/office/drawing/2014/main" id="{93ACF905-8B37-6847-AA98-9AA059312AE7}"/>
              </a:ext>
            </a:extLst>
          </p:cNvPr>
          <p:cNvSpPr>
            <a:spLocks noGrp="1"/>
          </p:cNvSpPr>
          <p:nvPr>
            <p:ph type="body" sz="quarter" idx="13"/>
          </p:nvPr>
        </p:nvSpPr>
        <p:spPr/>
        <p:txBody>
          <a:bodyPr>
            <a:normAutofit/>
          </a:bodyPr>
          <a:lstStyle/>
          <a:p>
            <a:r>
              <a:rPr lang="en-US" sz="2400" dirty="0"/>
              <a:t>Proposed</a:t>
            </a:r>
          </a:p>
        </p:txBody>
      </p:sp>
      <p:sp>
        <p:nvSpPr>
          <p:cNvPr id="2" name="Title 1">
            <a:extLst>
              <a:ext uri="{FF2B5EF4-FFF2-40B4-BE49-F238E27FC236}">
                <a16:creationId xmlns:a16="http://schemas.microsoft.com/office/drawing/2014/main" id="{744E2130-22F8-7C4A-BADC-9096757F1F16}"/>
              </a:ext>
            </a:extLst>
          </p:cNvPr>
          <p:cNvSpPr>
            <a:spLocks noGrp="1"/>
          </p:cNvSpPr>
          <p:nvPr>
            <p:ph type="title"/>
          </p:nvPr>
        </p:nvSpPr>
        <p:spPr/>
        <p:txBody>
          <a:bodyPr/>
          <a:lstStyle/>
          <a:p>
            <a:r>
              <a:rPr lang="en-US" dirty="0"/>
              <a:t>#6 – Interfacility Transports</a:t>
            </a:r>
          </a:p>
        </p:txBody>
      </p:sp>
    </p:spTree>
    <p:extLst>
      <p:ext uri="{BB962C8B-B14F-4D97-AF65-F5344CB8AC3E}">
        <p14:creationId xmlns:p14="http://schemas.microsoft.com/office/powerpoint/2010/main" val="2954453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F14-0EF0-0341-BA6C-E9F2F9B8D32D}"/>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13529D30-3E8E-994F-BFE1-85CF363E57B4}"/>
              </a:ext>
            </a:extLst>
          </p:cNvPr>
          <p:cNvSpPr>
            <a:spLocks noGrp="1"/>
          </p:cNvSpPr>
          <p:nvPr>
            <p:ph idx="1"/>
          </p:nvPr>
        </p:nvSpPr>
        <p:spPr/>
        <p:txBody>
          <a:bodyPr>
            <a:normAutofit/>
          </a:bodyPr>
          <a:lstStyle/>
          <a:p>
            <a:r>
              <a:rPr lang="en-US" sz="2400" dirty="0"/>
              <a:t>CCT declined from several thousand to several hundred</a:t>
            </a:r>
          </a:p>
          <a:p>
            <a:r>
              <a:rPr lang="en-US" sz="2400" dirty="0"/>
              <a:t>This low volume is unlikely to support a competitive market for CCT services</a:t>
            </a:r>
          </a:p>
          <a:p>
            <a:r>
              <a:rPr lang="en-US" sz="2400" dirty="0"/>
              <a:t>Incorporating in EOA will ensure CCT is available when needed</a:t>
            </a:r>
          </a:p>
        </p:txBody>
      </p:sp>
    </p:spTree>
    <p:extLst>
      <p:ext uri="{BB962C8B-B14F-4D97-AF65-F5344CB8AC3E}">
        <p14:creationId xmlns:p14="http://schemas.microsoft.com/office/powerpoint/2010/main" val="1889478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F6BAE-B971-B74F-9FC3-50489829D73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endParaRPr lang="en-US" sz="2600" dirty="0">
              <a:solidFill>
                <a:srgbClr val="FFFFFF"/>
              </a:solidFill>
            </a:endParaRPr>
          </a:p>
        </p:txBody>
      </p:sp>
      <p:sp>
        <p:nvSpPr>
          <p:cNvPr id="3" name="Content Placeholder 2">
            <a:extLst>
              <a:ext uri="{FF2B5EF4-FFF2-40B4-BE49-F238E27FC236}">
                <a16:creationId xmlns:a16="http://schemas.microsoft.com/office/drawing/2014/main" id="{984CEEF2-AA28-5C46-9D42-FC01F123877E}"/>
              </a:ext>
            </a:extLst>
          </p:cNvPr>
          <p:cNvSpPr>
            <a:spLocks noGrp="1"/>
          </p:cNvSpPr>
          <p:nvPr>
            <p:ph idx="1"/>
          </p:nvPr>
        </p:nvSpPr>
        <p:spPr>
          <a:xfrm>
            <a:off x="5591694" y="614855"/>
            <a:ext cx="6248209" cy="5817476"/>
          </a:xfrm>
        </p:spPr>
        <p:txBody>
          <a:bodyPr anchor="ctr">
            <a:normAutofit/>
          </a:bodyPr>
          <a:lstStyle/>
          <a:p>
            <a:r>
              <a:rPr lang="en-US" sz="2400" dirty="0"/>
              <a:t>We feel that timely availability of CCT for patients in Solano County is of utmost importance.  We have concerns that the current system does not meet patient needs. We agree with the intent of CCT inclusion and the response times provided in the RFP, but we are open to alternative means that can achieve the same goal.</a:t>
            </a:r>
          </a:p>
          <a:p>
            <a:r>
              <a:rPr lang="en-US" sz="2400" dirty="0"/>
              <a:t>We support the removal of rapid re-triage from the EOA contract.  We feel that the closest appropriate service should transport rapid re-triage patients.</a:t>
            </a:r>
          </a:p>
          <a:p>
            <a:pPr marL="0" indent="0">
              <a:buNone/>
            </a:pPr>
            <a:endParaRPr lang="en-US" dirty="0"/>
          </a:p>
        </p:txBody>
      </p:sp>
      <p:sp>
        <p:nvSpPr>
          <p:cNvPr id="7" name="TextBox 6">
            <a:extLst>
              <a:ext uri="{FF2B5EF4-FFF2-40B4-BE49-F238E27FC236}">
                <a16:creationId xmlns:a16="http://schemas.microsoft.com/office/drawing/2014/main" id="{C309B6CE-5123-044C-9C57-144B8AD0C7E2}"/>
              </a:ext>
            </a:extLst>
          </p:cNvPr>
          <p:cNvSpPr txBox="1"/>
          <p:nvPr/>
        </p:nvSpPr>
        <p:spPr>
          <a:xfrm>
            <a:off x="1165301" y="3198167"/>
            <a:ext cx="3809746" cy="461665"/>
          </a:xfrm>
          <a:prstGeom prst="rect">
            <a:avLst/>
          </a:prstGeom>
          <a:noFill/>
        </p:spPr>
        <p:txBody>
          <a:bodyPr wrap="square" rtlCol="0">
            <a:spAutoFit/>
          </a:bodyPr>
          <a:lstStyle/>
          <a:p>
            <a:pPr algn="ctr"/>
            <a:r>
              <a:rPr lang="en-US" sz="2400" dirty="0">
                <a:solidFill>
                  <a:schemeClr val="bg1"/>
                </a:solidFill>
              </a:rPr>
              <a:t>RECOMMENDATIONS</a:t>
            </a:r>
          </a:p>
        </p:txBody>
      </p:sp>
    </p:spTree>
    <p:extLst>
      <p:ext uri="{BB962C8B-B14F-4D97-AF65-F5344CB8AC3E}">
        <p14:creationId xmlns:p14="http://schemas.microsoft.com/office/powerpoint/2010/main" val="3619013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D87E-0200-A949-A2FA-C881392359A6}"/>
              </a:ext>
            </a:extLst>
          </p:cNvPr>
          <p:cNvSpPr>
            <a:spLocks noGrp="1"/>
          </p:cNvSpPr>
          <p:nvPr>
            <p:ph type="title"/>
          </p:nvPr>
        </p:nvSpPr>
        <p:spPr/>
        <p:txBody>
          <a:bodyPr/>
          <a:lstStyle/>
          <a:p>
            <a:r>
              <a:rPr lang="en-US" dirty="0"/>
              <a:t>#13 – Experience Requirement</a:t>
            </a:r>
          </a:p>
        </p:txBody>
      </p:sp>
      <p:sp>
        <p:nvSpPr>
          <p:cNvPr id="3" name="Content Placeholder 2">
            <a:extLst>
              <a:ext uri="{FF2B5EF4-FFF2-40B4-BE49-F238E27FC236}">
                <a16:creationId xmlns:a16="http://schemas.microsoft.com/office/drawing/2014/main" id="{7DA38B7D-5B6D-3740-8E7E-35FEEF26836E}"/>
              </a:ext>
            </a:extLst>
          </p:cNvPr>
          <p:cNvSpPr>
            <a:spLocks noGrp="1"/>
          </p:cNvSpPr>
          <p:nvPr>
            <p:ph idx="1"/>
          </p:nvPr>
        </p:nvSpPr>
        <p:spPr/>
        <p:txBody>
          <a:bodyPr>
            <a:normAutofit/>
          </a:bodyPr>
          <a:lstStyle/>
          <a:p>
            <a:r>
              <a:rPr lang="en-US" sz="2800" dirty="0"/>
              <a:t>Current: Sole ALS provider for population &gt;400K</a:t>
            </a:r>
          </a:p>
          <a:p>
            <a:r>
              <a:rPr lang="en-US" sz="2800" dirty="0"/>
              <a:t>Proposed: Sole ALS provider for population &gt;300K for ≥5 years</a:t>
            </a:r>
          </a:p>
        </p:txBody>
      </p:sp>
    </p:spTree>
    <p:extLst>
      <p:ext uri="{BB962C8B-B14F-4D97-AF65-F5344CB8AC3E}">
        <p14:creationId xmlns:p14="http://schemas.microsoft.com/office/powerpoint/2010/main" val="3394566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EABC-09C7-0443-A014-6CE1EE30BEE6}"/>
              </a:ext>
            </a:extLst>
          </p:cNvPr>
          <p:cNvSpPr>
            <a:spLocks noGrp="1"/>
          </p:cNvSpPr>
          <p:nvPr>
            <p:ph type="title"/>
          </p:nvPr>
        </p:nvSpPr>
        <p:spPr/>
        <p:txBody>
          <a:bodyPr/>
          <a:lstStyle/>
          <a:p>
            <a:r>
              <a:rPr lang="en-US" dirty="0" err="1"/>
              <a:t>RAtionale</a:t>
            </a:r>
            <a:endParaRPr lang="en-US" dirty="0"/>
          </a:p>
        </p:txBody>
      </p:sp>
      <p:sp>
        <p:nvSpPr>
          <p:cNvPr id="3" name="Content Placeholder 2">
            <a:extLst>
              <a:ext uri="{FF2B5EF4-FFF2-40B4-BE49-F238E27FC236}">
                <a16:creationId xmlns:a16="http://schemas.microsoft.com/office/drawing/2014/main" id="{04E9E9B0-1E78-B949-B238-83DB9E6822E7}"/>
              </a:ext>
            </a:extLst>
          </p:cNvPr>
          <p:cNvSpPr>
            <a:spLocks noGrp="1"/>
          </p:cNvSpPr>
          <p:nvPr>
            <p:ph idx="1"/>
          </p:nvPr>
        </p:nvSpPr>
        <p:spPr>
          <a:xfrm>
            <a:off x="914399" y="2638044"/>
            <a:ext cx="10126133" cy="3101983"/>
          </a:xfrm>
        </p:spPr>
        <p:txBody>
          <a:bodyPr>
            <a:normAutofit/>
          </a:bodyPr>
          <a:lstStyle/>
          <a:p>
            <a:r>
              <a:rPr lang="en-US" sz="2800" dirty="0"/>
              <a:t>Ensuring contractor has this experience will ensure the contractor can provide the service to Solano County during the contract period</a:t>
            </a:r>
          </a:p>
          <a:p>
            <a:r>
              <a:rPr lang="en-US" sz="2800" dirty="0"/>
              <a:t>Experience pre-requisite has been in former Solano EMS RFP and RFPs of multiple other LEMSAs in California</a:t>
            </a:r>
          </a:p>
          <a:p>
            <a:r>
              <a:rPr lang="en-US" sz="2800" dirty="0"/>
              <a:t>300K is the the approximate population of the EOA area</a:t>
            </a:r>
          </a:p>
        </p:txBody>
      </p:sp>
    </p:spTree>
    <p:extLst>
      <p:ext uri="{BB962C8B-B14F-4D97-AF65-F5344CB8AC3E}">
        <p14:creationId xmlns:p14="http://schemas.microsoft.com/office/powerpoint/2010/main" val="1282657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18281-BD11-9941-8AAF-28824EABAF3D}"/>
              </a:ext>
            </a:extLst>
          </p:cNvPr>
          <p:cNvSpPr>
            <a:spLocks noGrp="1"/>
          </p:cNvSpPr>
          <p:nvPr>
            <p:ph type="title"/>
          </p:nvPr>
        </p:nvSpPr>
        <p:spPr>
          <a:xfrm>
            <a:off x="2201156" y="1204532"/>
            <a:ext cx="7729728" cy="1188720"/>
          </a:xfrm>
        </p:spPr>
        <p:txBody>
          <a:bodyPr/>
          <a:lstStyle/>
          <a:p>
            <a:endParaRPr lang="en-US"/>
          </a:p>
        </p:txBody>
      </p:sp>
      <p:sp>
        <p:nvSpPr>
          <p:cNvPr id="3" name="Content Placeholder 2">
            <a:extLst>
              <a:ext uri="{FF2B5EF4-FFF2-40B4-BE49-F238E27FC236}">
                <a16:creationId xmlns:a16="http://schemas.microsoft.com/office/drawing/2014/main" id="{01C1C4DE-CAF3-9641-ADDE-1EFE054A4C98}"/>
              </a:ext>
            </a:extLst>
          </p:cNvPr>
          <p:cNvSpPr>
            <a:spLocks noGrp="1"/>
          </p:cNvSpPr>
          <p:nvPr>
            <p:ph idx="1"/>
          </p:nvPr>
        </p:nvSpPr>
        <p:spPr>
          <a:xfrm>
            <a:off x="2201156" y="2877884"/>
            <a:ext cx="7729728" cy="3101983"/>
          </a:xfrm>
        </p:spPr>
        <p:txBody>
          <a:bodyPr/>
          <a:lstStyle/>
          <a:p>
            <a:endParaRPr lang="en-US"/>
          </a:p>
        </p:txBody>
      </p:sp>
      <p:graphicFrame>
        <p:nvGraphicFramePr>
          <p:cNvPr id="5" name="Content Placeholder 3">
            <a:extLst>
              <a:ext uri="{FF2B5EF4-FFF2-40B4-BE49-F238E27FC236}">
                <a16:creationId xmlns:a16="http://schemas.microsoft.com/office/drawing/2014/main" id="{49DC9EDE-A8CF-104B-99C0-3C3480E5AAED}"/>
              </a:ext>
            </a:extLst>
          </p:cNvPr>
          <p:cNvGraphicFramePr>
            <a:graphicFrameLocks/>
          </p:cNvGraphicFramePr>
          <p:nvPr>
            <p:extLst>
              <p:ext uri="{D42A27DB-BD31-4B8C-83A1-F6EECF244321}">
                <p14:modId xmlns:p14="http://schemas.microsoft.com/office/powerpoint/2010/main" val="3847524526"/>
              </p:ext>
            </p:extLst>
          </p:nvPr>
        </p:nvGraphicFramePr>
        <p:xfrm>
          <a:off x="190336" y="134112"/>
          <a:ext cx="11751136" cy="6579070"/>
        </p:xfrm>
        <a:graphic>
          <a:graphicData uri="http://schemas.openxmlformats.org/drawingml/2006/table">
            <a:tbl>
              <a:tblPr firstRow="1" firstCol="1" bandRow="1">
                <a:tableStyleId>{5C22544A-7EE6-4342-B048-85BDC9FD1C3A}</a:tableStyleId>
              </a:tblPr>
              <a:tblGrid>
                <a:gridCol w="1632774">
                  <a:extLst>
                    <a:ext uri="{9D8B030D-6E8A-4147-A177-3AD203B41FA5}">
                      <a16:colId xmlns:a16="http://schemas.microsoft.com/office/drawing/2014/main" val="3020790188"/>
                    </a:ext>
                  </a:extLst>
                </a:gridCol>
                <a:gridCol w="1064302">
                  <a:extLst>
                    <a:ext uri="{9D8B030D-6E8A-4147-A177-3AD203B41FA5}">
                      <a16:colId xmlns:a16="http://schemas.microsoft.com/office/drawing/2014/main" val="413724702"/>
                    </a:ext>
                  </a:extLst>
                </a:gridCol>
                <a:gridCol w="7028888">
                  <a:extLst>
                    <a:ext uri="{9D8B030D-6E8A-4147-A177-3AD203B41FA5}">
                      <a16:colId xmlns:a16="http://schemas.microsoft.com/office/drawing/2014/main" val="2319759145"/>
                    </a:ext>
                  </a:extLst>
                </a:gridCol>
                <a:gridCol w="2025172">
                  <a:extLst>
                    <a:ext uri="{9D8B030D-6E8A-4147-A177-3AD203B41FA5}">
                      <a16:colId xmlns:a16="http://schemas.microsoft.com/office/drawing/2014/main" val="2360375621"/>
                    </a:ext>
                  </a:extLst>
                </a:gridCol>
              </a:tblGrid>
              <a:tr h="652785">
                <a:tc>
                  <a:txBody>
                    <a:bodyPr/>
                    <a:lstStyle/>
                    <a:p>
                      <a:pPr marL="0" marR="0" algn="ctr">
                        <a:lnSpc>
                          <a:spcPct val="107000"/>
                        </a:lnSpc>
                        <a:spcBef>
                          <a:spcPts val="0"/>
                        </a:spcBef>
                        <a:spcAft>
                          <a:spcPts val="0"/>
                        </a:spcAft>
                      </a:pPr>
                      <a:r>
                        <a:rPr lang="en-US" sz="2000" b="1">
                          <a:effectLst/>
                          <a:latin typeface="+mn-lt"/>
                        </a:rPr>
                        <a:t>County </a:t>
                      </a:r>
                      <a:endParaRPr lang="en-US" sz="2000" b="1">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1">
                          <a:effectLst/>
                          <a:latin typeface="+mn-lt"/>
                        </a:rPr>
                        <a:t>Year </a:t>
                      </a:r>
                      <a:endParaRPr lang="en-US" sz="2000" b="1">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1">
                          <a:effectLst/>
                          <a:latin typeface="+mn-lt"/>
                        </a:rPr>
                        <a:t>Experience Requirement </a:t>
                      </a:r>
                      <a:endParaRPr lang="en-US" sz="2000" b="1">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1" dirty="0">
                          <a:effectLst/>
                          <a:latin typeface="+mn-lt"/>
                        </a:rPr>
                        <a:t>EOA Population (Estimated)</a:t>
                      </a:r>
                      <a:endParaRPr lang="en-US" sz="2000" b="1" dirty="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2740058242"/>
                  </a:ext>
                </a:extLst>
              </a:tr>
              <a:tr h="745483">
                <a:tc>
                  <a:txBody>
                    <a:bodyPr/>
                    <a:lstStyle/>
                    <a:p>
                      <a:pPr marL="0" marR="0" algn="ctr">
                        <a:lnSpc>
                          <a:spcPct val="107000"/>
                        </a:lnSpc>
                        <a:spcBef>
                          <a:spcPts val="0"/>
                        </a:spcBef>
                        <a:spcAft>
                          <a:spcPts val="0"/>
                        </a:spcAft>
                      </a:pPr>
                      <a:r>
                        <a:rPr lang="en-US" sz="2000" b="0">
                          <a:effectLst/>
                          <a:latin typeface="+mn-lt"/>
                        </a:rPr>
                        <a:t>Alameda</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2009</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rPr>
                        <a:t>Sole ALS provider for area comparable in size and population [500,000]</a:t>
                      </a:r>
                      <a:endParaRPr lang="en-US" sz="18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ea typeface="Calibri" panose="020F0502020204030204" pitchFamily="34" charset="0"/>
                          <a:cs typeface="Times New Roman" panose="02020603050405020304" pitchFamily="18" charset="0"/>
                        </a:rPr>
                        <a:t>1, 290,000</a:t>
                      </a:r>
                    </a:p>
                  </a:txBody>
                  <a:tcPr marL="12806" marR="12806" marT="0" marB="0" anchor="ctr"/>
                </a:tc>
                <a:extLst>
                  <a:ext uri="{0D108BD9-81ED-4DB2-BD59-A6C34878D82A}">
                    <a16:rowId xmlns:a16="http://schemas.microsoft.com/office/drawing/2014/main" val="246210212"/>
                  </a:ext>
                </a:extLst>
              </a:tr>
              <a:tr h="745483">
                <a:tc>
                  <a:txBody>
                    <a:bodyPr/>
                    <a:lstStyle/>
                    <a:p>
                      <a:pPr marL="0" marR="0" algn="ctr">
                        <a:lnSpc>
                          <a:spcPct val="107000"/>
                        </a:lnSpc>
                        <a:spcBef>
                          <a:spcPts val="0"/>
                        </a:spcBef>
                        <a:spcAft>
                          <a:spcPts val="0"/>
                        </a:spcAft>
                      </a:pPr>
                      <a:r>
                        <a:rPr lang="en-US" sz="2000" b="0" dirty="0">
                          <a:effectLst/>
                          <a:latin typeface="+mn-lt"/>
                        </a:rPr>
                        <a:t>San Mateo</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2018</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rPr>
                        <a:t>Sole ALS provider for comparable area with population &gt;700,000 for 5 continuous years</a:t>
                      </a:r>
                      <a:endParaRPr lang="en-US" sz="18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ea typeface="Calibri" panose="020F0502020204030204" pitchFamily="34" charset="0"/>
                          <a:cs typeface="Times New Roman" panose="02020603050405020304" pitchFamily="18" charset="0"/>
                        </a:rPr>
                        <a:t>654,699</a:t>
                      </a:r>
                    </a:p>
                  </a:txBody>
                  <a:tcPr marL="12806" marR="12806" marT="0" marB="0" anchor="ctr"/>
                </a:tc>
                <a:extLst>
                  <a:ext uri="{0D108BD9-81ED-4DB2-BD59-A6C34878D82A}">
                    <a16:rowId xmlns:a16="http://schemas.microsoft.com/office/drawing/2014/main" val="1173986021"/>
                  </a:ext>
                </a:extLst>
              </a:tr>
              <a:tr h="420361">
                <a:tc>
                  <a:txBody>
                    <a:bodyPr/>
                    <a:lstStyle/>
                    <a:p>
                      <a:pPr marL="0" marR="0" algn="ctr">
                        <a:lnSpc>
                          <a:spcPct val="107000"/>
                        </a:lnSpc>
                        <a:spcBef>
                          <a:spcPts val="0"/>
                        </a:spcBef>
                        <a:spcAft>
                          <a:spcPts val="0"/>
                        </a:spcAft>
                      </a:pPr>
                      <a:r>
                        <a:rPr lang="en-US" sz="2000" b="0" dirty="0">
                          <a:effectLst/>
                          <a:latin typeface="+mn-lt"/>
                        </a:rPr>
                        <a:t>San Joaquin</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2014</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rPr>
                        <a:t> Sole ALS provider for population &gt;250,000 for 2/5 years prior</a:t>
                      </a:r>
                      <a:endParaRPr lang="en-US" sz="18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rPr>
                        <a:t>257,436</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300151282"/>
                  </a:ext>
                </a:extLst>
              </a:tr>
              <a:tr h="420361">
                <a:tc>
                  <a:txBody>
                    <a:bodyPr/>
                    <a:lstStyle/>
                    <a:p>
                      <a:pPr marL="0" marR="0" algn="ctr">
                        <a:lnSpc>
                          <a:spcPct val="107000"/>
                        </a:lnSpc>
                        <a:spcBef>
                          <a:spcPts val="0"/>
                        </a:spcBef>
                        <a:spcAft>
                          <a:spcPts val="0"/>
                        </a:spcAft>
                      </a:pPr>
                      <a:r>
                        <a:rPr lang="en-US" sz="2000" b="0" dirty="0">
                          <a:effectLst/>
                          <a:latin typeface="+mn-lt"/>
                        </a:rPr>
                        <a:t>Butte</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2011</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Sole ALS provider for area comparable in size and population [&gt;75,000]</a:t>
                      </a:r>
                    </a:p>
                  </a:txBody>
                  <a:tcPr marL="12806" marR="12806" marT="0" marB="0" anchor="ctr"/>
                </a:tc>
                <a:tc>
                  <a:txBody>
                    <a:bodyPr/>
                    <a:lstStyle/>
                    <a:p>
                      <a:pPr marL="0" marR="0" algn="ctr">
                        <a:lnSpc>
                          <a:spcPct val="107000"/>
                        </a:lnSpc>
                        <a:spcBef>
                          <a:spcPts val="0"/>
                        </a:spcBef>
                        <a:spcAft>
                          <a:spcPts val="0"/>
                        </a:spcAft>
                      </a:pPr>
                      <a:r>
                        <a:rPr lang="en-US" sz="2000" kern="1200" dirty="0">
                          <a:solidFill>
                            <a:schemeClr val="dk1"/>
                          </a:solidFill>
                          <a:effectLst/>
                          <a:latin typeface="+mn-lt"/>
                          <a:ea typeface="+mn-ea"/>
                          <a:cs typeface="+mn-cs"/>
                        </a:rPr>
                        <a:t>213,101</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3813863298"/>
                  </a:ext>
                </a:extLst>
              </a:tr>
              <a:tr h="420361">
                <a:tc>
                  <a:txBody>
                    <a:bodyPr/>
                    <a:lstStyle/>
                    <a:p>
                      <a:pPr marL="0" marR="0" algn="ctr">
                        <a:lnSpc>
                          <a:spcPct val="107000"/>
                        </a:lnSpc>
                        <a:spcBef>
                          <a:spcPts val="0"/>
                        </a:spcBef>
                        <a:spcAft>
                          <a:spcPts val="0"/>
                        </a:spcAft>
                      </a:pPr>
                      <a:r>
                        <a:rPr lang="en-US" sz="2000" b="0">
                          <a:effectLst/>
                          <a:latin typeface="+mn-lt"/>
                        </a:rPr>
                        <a:t>Napa</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2011</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Sole ALS provider for area comparable in size and population [&gt;75,000]</a:t>
                      </a: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rPr>
                        <a:t>134,650</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1625457103"/>
                  </a:ext>
                </a:extLst>
              </a:tr>
              <a:tr h="420361">
                <a:tc>
                  <a:txBody>
                    <a:bodyPr/>
                    <a:lstStyle/>
                    <a:p>
                      <a:pPr marL="0" marR="0" algn="ctr">
                        <a:lnSpc>
                          <a:spcPct val="107000"/>
                        </a:lnSpc>
                        <a:spcBef>
                          <a:spcPts val="0"/>
                        </a:spcBef>
                        <a:spcAft>
                          <a:spcPts val="0"/>
                        </a:spcAft>
                      </a:pPr>
                      <a:r>
                        <a:rPr lang="en-US" sz="2000" b="0">
                          <a:effectLst/>
                          <a:latin typeface="+mn-lt"/>
                        </a:rPr>
                        <a:t>Imperial </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2017</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Sole ALS provider for area comparable in size and population [&gt;125,000]</a:t>
                      </a: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rPr>
                        <a:t>180,191</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4105401057"/>
                  </a:ext>
                </a:extLst>
              </a:tr>
              <a:tr h="420361">
                <a:tc>
                  <a:txBody>
                    <a:bodyPr/>
                    <a:lstStyle/>
                    <a:p>
                      <a:pPr marL="0" marR="0" algn="ctr">
                        <a:lnSpc>
                          <a:spcPct val="107000"/>
                        </a:lnSpc>
                        <a:spcBef>
                          <a:spcPts val="0"/>
                        </a:spcBef>
                        <a:spcAft>
                          <a:spcPts val="0"/>
                        </a:spcAft>
                      </a:pPr>
                      <a:r>
                        <a:rPr lang="en-US" sz="2000" b="0">
                          <a:effectLst/>
                          <a:latin typeface="+mn-lt"/>
                        </a:rPr>
                        <a:t>Merced </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rPr>
                        <a:t>2014</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Sole ALS provider for area comparable in size and population [&gt;125,000]</a:t>
                      </a: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rPr>
                        <a:t>262,478</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278522092"/>
                  </a:ext>
                </a:extLst>
              </a:tr>
              <a:tr h="745483">
                <a:tc>
                  <a:txBody>
                    <a:bodyPr/>
                    <a:lstStyle/>
                    <a:p>
                      <a:pPr marL="0" marR="0" algn="ctr">
                        <a:lnSpc>
                          <a:spcPct val="107000"/>
                        </a:lnSpc>
                        <a:spcBef>
                          <a:spcPts val="0"/>
                        </a:spcBef>
                        <a:spcAft>
                          <a:spcPts val="0"/>
                        </a:spcAft>
                      </a:pPr>
                      <a:r>
                        <a:rPr lang="en-US" sz="2000" b="0">
                          <a:effectLst/>
                          <a:latin typeface="+mn-lt"/>
                        </a:rPr>
                        <a:t>Fresno </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2016</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rPr>
                        <a:t>Managed EMS with ≥5,000-unit hours a week on average over the previous five (5) years </a:t>
                      </a:r>
                      <a:endParaRPr lang="en-US" sz="18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kern="1200" dirty="0">
                          <a:solidFill>
                            <a:schemeClr val="dk1"/>
                          </a:solidFill>
                          <a:effectLst/>
                          <a:latin typeface="+mn-lt"/>
                          <a:ea typeface="+mn-ea"/>
                          <a:cs typeface="+mn-cs"/>
                        </a:rPr>
                        <a:t>337,149</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3781657839"/>
                  </a:ext>
                </a:extLst>
              </a:tr>
              <a:tr h="420361">
                <a:tc>
                  <a:txBody>
                    <a:bodyPr/>
                    <a:lstStyle/>
                    <a:p>
                      <a:pPr marL="0" marR="0" algn="ctr">
                        <a:lnSpc>
                          <a:spcPct val="107000"/>
                        </a:lnSpc>
                        <a:spcBef>
                          <a:spcPts val="0"/>
                        </a:spcBef>
                        <a:spcAft>
                          <a:spcPts val="0"/>
                        </a:spcAft>
                      </a:pPr>
                      <a:r>
                        <a:rPr lang="en-US" sz="2000" b="0">
                          <a:effectLst/>
                          <a:latin typeface="+mn-lt"/>
                        </a:rPr>
                        <a:t>Contra Costa </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2015</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Sole ALS provider for area comparable in </a:t>
                      </a:r>
                      <a:r>
                        <a:rPr lang="en-US" sz="1800" b="0">
                          <a:effectLst/>
                          <a:latin typeface="+mn-lt"/>
                          <a:ea typeface="Calibri" panose="020F0502020204030204" pitchFamily="34" charset="0"/>
                          <a:cs typeface="Times New Roman" panose="02020603050405020304" pitchFamily="18" charset="0"/>
                        </a:rPr>
                        <a:t>size and population [&gt;300,000]</a:t>
                      </a:r>
                      <a:endParaRPr lang="en-US" sz="18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1,094,205 </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2443944657"/>
                  </a:ext>
                </a:extLst>
              </a:tr>
              <a:tr h="420361">
                <a:tc>
                  <a:txBody>
                    <a:bodyPr/>
                    <a:lstStyle/>
                    <a:p>
                      <a:pPr marL="0" marR="0" algn="ctr">
                        <a:lnSpc>
                          <a:spcPct val="107000"/>
                        </a:lnSpc>
                        <a:spcBef>
                          <a:spcPts val="0"/>
                        </a:spcBef>
                        <a:spcAft>
                          <a:spcPts val="0"/>
                        </a:spcAft>
                      </a:pPr>
                      <a:r>
                        <a:rPr lang="en-US" sz="2000" b="0">
                          <a:effectLst/>
                          <a:latin typeface="+mn-lt"/>
                        </a:rPr>
                        <a:t>Solano </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a:effectLst/>
                          <a:latin typeface="+mn-lt"/>
                        </a:rPr>
                        <a:t>2008</a:t>
                      </a:r>
                      <a:endParaRPr lang="en-US" sz="2000" b="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Sole ALS provider for population &gt;400,000</a:t>
                      </a: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rPr>
                        <a:t>314,211</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3793425557"/>
                  </a:ext>
                </a:extLst>
              </a:tr>
              <a:tr h="747309">
                <a:tc>
                  <a:txBody>
                    <a:bodyPr/>
                    <a:lstStyle/>
                    <a:p>
                      <a:pPr marL="0" marR="0" algn="ctr">
                        <a:lnSpc>
                          <a:spcPct val="107000"/>
                        </a:lnSpc>
                        <a:spcBef>
                          <a:spcPts val="0"/>
                        </a:spcBef>
                        <a:spcAft>
                          <a:spcPts val="0"/>
                        </a:spcAft>
                      </a:pPr>
                      <a:r>
                        <a:rPr lang="en-US" sz="2000" b="0" dirty="0">
                          <a:effectLst/>
                          <a:latin typeface="+mn-lt"/>
                        </a:rPr>
                        <a:t>Yolo</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rPr>
                        <a:t>2013</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nSpc>
                          <a:spcPct val="107000"/>
                        </a:lnSpc>
                        <a:spcBef>
                          <a:spcPts val="0"/>
                        </a:spcBef>
                        <a:spcAft>
                          <a:spcPts val="0"/>
                        </a:spcAft>
                      </a:pPr>
                      <a:r>
                        <a:rPr lang="en-US" sz="1800" b="0" dirty="0">
                          <a:effectLst/>
                          <a:latin typeface="+mn-lt"/>
                        </a:rPr>
                        <a:t>Sole ALS provider for an area comparable in population and geography</a:t>
                      </a:r>
                      <a:endParaRPr lang="en-US" sz="1800" b="0" dirty="0">
                        <a:effectLst/>
                        <a:latin typeface="+mn-lt"/>
                        <a:ea typeface="Calibri" panose="020F0502020204030204" pitchFamily="34" charset="0"/>
                        <a:cs typeface="Times New Roman" panose="02020603050405020304" pitchFamily="18" charset="0"/>
                      </a:endParaRPr>
                    </a:p>
                  </a:txBody>
                  <a:tcPr marL="12806" marR="12806" marT="0" marB="0" anchor="ctr"/>
                </a:tc>
                <a:tc>
                  <a:txBody>
                    <a:bodyPr/>
                    <a:lstStyle/>
                    <a:p>
                      <a:pPr marL="0" marR="0" algn="ctr">
                        <a:lnSpc>
                          <a:spcPct val="107000"/>
                        </a:lnSpc>
                        <a:spcBef>
                          <a:spcPts val="0"/>
                        </a:spcBef>
                        <a:spcAft>
                          <a:spcPts val="0"/>
                        </a:spcAft>
                      </a:pPr>
                      <a:r>
                        <a:rPr lang="en-US" sz="2000" b="0" dirty="0">
                          <a:effectLst/>
                          <a:latin typeface="+mn-lt"/>
                        </a:rPr>
                        <a:t>202,054 (2010)</a:t>
                      </a:r>
                      <a:endParaRPr lang="en-US" sz="2000" b="0" dirty="0">
                        <a:effectLst/>
                        <a:latin typeface="+mn-lt"/>
                        <a:ea typeface="Calibri" panose="020F0502020204030204" pitchFamily="34" charset="0"/>
                        <a:cs typeface="Times New Roman" panose="02020603050405020304" pitchFamily="18" charset="0"/>
                      </a:endParaRPr>
                    </a:p>
                  </a:txBody>
                  <a:tcPr marL="12806" marR="12806" marT="0" marB="0" anchor="ctr"/>
                </a:tc>
                <a:extLst>
                  <a:ext uri="{0D108BD9-81ED-4DB2-BD59-A6C34878D82A}">
                    <a16:rowId xmlns:a16="http://schemas.microsoft.com/office/drawing/2014/main" val="4239676199"/>
                  </a:ext>
                </a:extLst>
              </a:tr>
            </a:tbl>
          </a:graphicData>
        </a:graphic>
      </p:graphicFrame>
      <p:sp>
        <p:nvSpPr>
          <p:cNvPr id="6" name="Rectangle 5">
            <a:extLst>
              <a:ext uri="{FF2B5EF4-FFF2-40B4-BE49-F238E27FC236}">
                <a16:creationId xmlns:a16="http://schemas.microsoft.com/office/drawing/2014/main" id="{CE38DAED-1A72-034B-B512-1DE79C31391D}"/>
              </a:ext>
            </a:extLst>
          </p:cNvPr>
          <p:cNvSpPr/>
          <p:nvPr/>
        </p:nvSpPr>
        <p:spPr>
          <a:xfrm>
            <a:off x="133174" y="5528880"/>
            <a:ext cx="11901268" cy="46317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913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F6BAE-B971-B74F-9FC3-50489829D73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endParaRPr lang="en-US" sz="2600" dirty="0">
              <a:solidFill>
                <a:srgbClr val="FFFFFF"/>
              </a:solidFill>
            </a:endParaRPr>
          </a:p>
        </p:txBody>
      </p:sp>
      <p:sp>
        <p:nvSpPr>
          <p:cNvPr id="3" name="Content Placeholder 2">
            <a:extLst>
              <a:ext uri="{FF2B5EF4-FFF2-40B4-BE49-F238E27FC236}">
                <a16:creationId xmlns:a16="http://schemas.microsoft.com/office/drawing/2014/main" id="{984CEEF2-AA28-5C46-9D42-FC01F123877E}"/>
              </a:ext>
            </a:extLst>
          </p:cNvPr>
          <p:cNvSpPr>
            <a:spLocks noGrp="1"/>
          </p:cNvSpPr>
          <p:nvPr>
            <p:ph idx="1"/>
          </p:nvPr>
        </p:nvSpPr>
        <p:spPr>
          <a:xfrm>
            <a:off x="5591694" y="614855"/>
            <a:ext cx="6248209" cy="5817476"/>
          </a:xfrm>
        </p:spPr>
        <p:txBody>
          <a:bodyPr anchor="ctr">
            <a:normAutofit/>
          </a:bodyPr>
          <a:lstStyle/>
          <a:p>
            <a:r>
              <a:rPr lang="en-US" sz="2400" dirty="0"/>
              <a:t>We feel high-quality EMS care for the citizens of Solano County is of utmost importance. We feel that provider size, call volume, and duration of service are very important considerations. We also feel that innovation should not be stifled in the RFP process.</a:t>
            </a:r>
          </a:p>
        </p:txBody>
      </p:sp>
      <p:sp>
        <p:nvSpPr>
          <p:cNvPr id="7" name="TextBox 6">
            <a:extLst>
              <a:ext uri="{FF2B5EF4-FFF2-40B4-BE49-F238E27FC236}">
                <a16:creationId xmlns:a16="http://schemas.microsoft.com/office/drawing/2014/main" id="{C309B6CE-5123-044C-9C57-144B8AD0C7E2}"/>
              </a:ext>
            </a:extLst>
          </p:cNvPr>
          <p:cNvSpPr txBox="1"/>
          <p:nvPr/>
        </p:nvSpPr>
        <p:spPr>
          <a:xfrm>
            <a:off x="1165301" y="3198167"/>
            <a:ext cx="3809746" cy="461665"/>
          </a:xfrm>
          <a:prstGeom prst="rect">
            <a:avLst/>
          </a:prstGeom>
          <a:noFill/>
        </p:spPr>
        <p:txBody>
          <a:bodyPr wrap="square" rtlCol="0">
            <a:spAutoFit/>
          </a:bodyPr>
          <a:lstStyle/>
          <a:p>
            <a:pPr algn="ctr"/>
            <a:r>
              <a:rPr lang="en-US" sz="2400" dirty="0">
                <a:solidFill>
                  <a:schemeClr val="bg1"/>
                </a:solidFill>
              </a:rPr>
              <a:t>RECOMMENDATIONS</a:t>
            </a:r>
          </a:p>
        </p:txBody>
      </p:sp>
    </p:spTree>
    <p:extLst>
      <p:ext uri="{BB962C8B-B14F-4D97-AF65-F5344CB8AC3E}">
        <p14:creationId xmlns:p14="http://schemas.microsoft.com/office/powerpoint/2010/main" val="2021509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5EA77-21EC-A343-9982-EFE2E478A315}"/>
              </a:ext>
            </a:extLst>
          </p:cNvPr>
          <p:cNvSpPr>
            <a:spLocks noGrp="1"/>
          </p:cNvSpPr>
          <p:nvPr>
            <p:ph type="title"/>
          </p:nvPr>
        </p:nvSpPr>
        <p:spPr>
          <a:xfrm>
            <a:off x="2231136" y="2834640"/>
            <a:ext cx="7729728" cy="1188720"/>
          </a:xfrm>
        </p:spPr>
        <p:txBody>
          <a:bodyPr/>
          <a:lstStyle/>
          <a:p>
            <a:r>
              <a:rPr lang="en-US" dirty="0"/>
              <a:t>Thank you</a:t>
            </a:r>
          </a:p>
        </p:txBody>
      </p:sp>
    </p:spTree>
    <p:extLst>
      <p:ext uri="{BB962C8B-B14F-4D97-AF65-F5344CB8AC3E}">
        <p14:creationId xmlns:p14="http://schemas.microsoft.com/office/powerpoint/2010/main" val="741416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32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4F7FCE-440C-5443-B448-C1A31422F6A9}"/>
              </a:ext>
            </a:extLst>
          </p:cNvPr>
          <p:cNvSpPr>
            <a:spLocks noGrp="1"/>
          </p:cNvSpPr>
          <p:nvPr>
            <p:ph type="body" idx="1"/>
          </p:nvPr>
        </p:nvSpPr>
        <p:spPr/>
        <p:txBody>
          <a:bodyPr>
            <a:normAutofit/>
          </a:bodyPr>
          <a:lstStyle/>
          <a:p>
            <a:r>
              <a:rPr lang="en-US" sz="2800" dirty="0"/>
              <a:t>Current</a:t>
            </a:r>
          </a:p>
        </p:txBody>
      </p:sp>
      <p:sp>
        <p:nvSpPr>
          <p:cNvPr id="3" name="Content Placeholder 2">
            <a:extLst>
              <a:ext uri="{FF2B5EF4-FFF2-40B4-BE49-F238E27FC236}">
                <a16:creationId xmlns:a16="http://schemas.microsoft.com/office/drawing/2014/main" id="{0B703B55-5898-F147-933C-033CC0A1A1D2}"/>
              </a:ext>
            </a:extLst>
          </p:cNvPr>
          <p:cNvSpPr>
            <a:spLocks noGrp="1"/>
          </p:cNvSpPr>
          <p:nvPr>
            <p:ph sz="half" idx="2"/>
          </p:nvPr>
        </p:nvSpPr>
        <p:spPr>
          <a:xfrm>
            <a:off x="1583436" y="3143250"/>
            <a:ext cx="4127553" cy="3514224"/>
          </a:xfrm>
        </p:spPr>
        <p:txBody>
          <a:bodyPr>
            <a:normAutofit/>
          </a:bodyPr>
          <a:lstStyle/>
          <a:p>
            <a:r>
              <a:rPr lang="en-US" sz="2800" dirty="0"/>
              <a:t>All 911 calls receive ALS response</a:t>
            </a:r>
          </a:p>
          <a:p>
            <a:r>
              <a:rPr lang="en-US" sz="2800" dirty="0"/>
              <a:t>No triage or county-wide dispatch protocols or</a:t>
            </a:r>
          </a:p>
          <a:p>
            <a:r>
              <a:rPr lang="en-US" sz="2800" dirty="0"/>
              <a:t>Most 911 calls receive two ALS units – one fire and one EOA provider</a:t>
            </a:r>
          </a:p>
          <a:p>
            <a:endParaRPr lang="en-US" dirty="0"/>
          </a:p>
        </p:txBody>
      </p:sp>
      <p:sp>
        <p:nvSpPr>
          <p:cNvPr id="5" name="Content Placeholder 4">
            <a:extLst>
              <a:ext uri="{FF2B5EF4-FFF2-40B4-BE49-F238E27FC236}">
                <a16:creationId xmlns:a16="http://schemas.microsoft.com/office/drawing/2014/main" id="{2775B402-B745-1E49-B2B6-2FCA4229984E}"/>
              </a:ext>
            </a:extLst>
          </p:cNvPr>
          <p:cNvSpPr>
            <a:spLocks noGrp="1"/>
          </p:cNvSpPr>
          <p:nvPr>
            <p:ph sz="quarter" idx="4"/>
          </p:nvPr>
        </p:nvSpPr>
        <p:spPr>
          <a:xfrm>
            <a:off x="6338316" y="3143249"/>
            <a:ext cx="4253484" cy="3514223"/>
          </a:xfrm>
        </p:spPr>
        <p:txBody>
          <a:bodyPr>
            <a:normAutofit fontScale="92500" lnSpcReduction="10000"/>
          </a:bodyPr>
          <a:lstStyle/>
          <a:p>
            <a:r>
              <a:rPr lang="en-US" sz="2800" dirty="0"/>
              <a:t>Match level of service (ALS or BLS) to patient need for 911 calls</a:t>
            </a:r>
          </a:p>
          <a:p>
            <a:r>
              <a:rPr lang="en-US" sz="2800" dirty="0"/>
              <a:t>Triage using Medical Priority Dispatch System (MPDS) </a:t>
            </a:r>
          </a:p>
          <a:p>
            <a:r>
              <a:rPr lang="en-US" sz="2800" dirty="0"/>
              <a:t>Low-acuity 911 calls may receive one ALS or BLS response unit</a:t>
            </a:r>
            <a:endParaRPr lang="en-US" dirty="0"/>
          </a:p>
        </p:txBody>
      </p:sp>
      <p:sp>
        <p:nvSpPr>
          <p:cNvPr id="6" name="Text Placeholder 5">
            <a:extLst>
              <a:ext uri="{FF2B5EF4-FFF2-40B4-BE49-F238E27FC236}">
                <a16:creationId xmlns:a16="http://schemas.microsoft.com/office/drawing/2014/main" id="{94E29B29-FD03-6C49-9500-847A4B1F693C}"/>
              </a:ext>
            </a:extLst>
          </p:cNvPr>
          <p:cNvSpPr>
            <a:spLocks noGrp="1"/>
          </p:cNvSpPr>
          <p:nvPr>
            <p:ph type="body" sz="quarter" idx="13"/>
          </p:nvPr>
        </p:nvSpPr>
        <p:spPr/>
        <p:txBody>
          <a:bodyPr>
            <a:normAutofit/>
          </a:bodyPr>
          <a:lstStyle/>
          <a:p>
            <a:r>
              <a:rPr lang="en-US" sz="2800" dirty="0"/>
              <a:t>Proposed</a:t>
            </a:r>
          </a:p>
        </p:txBody>
      </p:sp>
      <p:sp>
        <p:nvSpPr>
          <p:cNvPr id="2" name="Title 1">
            <a:extLst>
              <a:ext uri="{FF2B5EF4-FFF2-40B4-BE49-F238E27FC236}">
                <a16:creationId xmlns:a16="http://schemas.microsoft.com/office/drawing/2014/main" id="{7EF4D5CF-1EC4-9A4B-BC08-4B1E33E9AD94}"/>
              </a:ext>
            </a:extLst>
          </p:cNvPr>
          <p:cNvSpPr>
            <a:spLocks noGrp="1"/>
          </p:cNvSpPr>
          <p:nvPr>
            <p:ph type="title"/>
          </p:nvPr>
        </p:nvSpPr>
        <p:spPr/>
        <p:txBody>
          <a:bodyPr/>
          <a:lstStyle/>
          <a:p>
            <a:r>
              <a:rPr lang="en-US" dirty="0"/>
              <a:t>#1 - Tiered EMS Response</a:t>
            </a:r>
          </a:p>
        </p:txBody>
      </p:sp>
      <p:sp>
        <p:nvSpPr>
          <p:cNvPr id="9" name="Content Placeholder 2">
            <a:extLst>
              <a:ext uri="{FF2B5EF4-FFF2-40B4-BE49-F238E27FC236}">
                <a16:creationId xmlns:a16="http://schemas.microsoft.com/office/drawing/2014/main" id="{C3A8E91B-31CD-B54F-83D7-FFBD16818DA4}"/>
              </a:ext>
            </a:extLst>
          </p:cNvPr>
          <p:cNvSpPr txBox="1">
            <a:spLocks/>
          </p:cNvSpPr>
          <p:nvPr/>
        </p:nvSpPr>
        <p:spPr>
          <a:xfrm>
            <a:off x="1600200" y="5306387"/>
            <a:ext cx="4127553" cy="115603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45634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7DC7-56EE-5541-AE9E-EFF03477A801}"/>
              </a:ext>
            </a:extLst>
          </p:cNvPr>
          <p:cNvSpPr>
            <a:spLocks noGrp="1"/>
          </p:cNvSpPr>
          <p:nvPr>
            <p:ph type="title"/>
          </p:nvPr>
        </p:nvSpPr>
        <p:spPr>
          <a:xfrm>
            <a:off x="2231136" y="642959"/>
            <a:ext cx="7729728" cy="1188720"/>
          </a:xfrm>
        </p:spPr>
        <p:txBody>
          <a:bodyPr/>
          <a:lstStyle/>
          <a:p>
            <a:r>
              <a:rPr lang="en-US" dirty="0"/>
              <a:t>Medical Priority Dispatch System</a:t>
            </a:r>
            <a:r>
              <a:rPr lang="en-US" baseline="30000" dirty="0"/>
              <a:t>®</a:t>
            </a:r>
          </a:p>
        </p:txBody>
      </p:sp>
      <p:sp>
        <p:nvSpPr>
          <p:cNvPr id="3" name="Content Placeholder 2">
            <a:extLst>
              <a:ext uri="{FF2B5EF4-FFF2-40B4-BE49-F238E27FC236}">
                <a16:creationId xmlns:a16="http://schemas.microsoft.com/office/drawing/2014/main" id="{79487FDC-C3E1-064F-9458-9FC3899245C0}"/>
              </a:ext>
            </a:extLst>
          </p:cNvPr>
          <p:cNvSpPr>
            <a:spLocks noGrp="1"/>
          </p:cNvSpPr>
          <p:nvPr>
            <p:ph idx="1"/>
          </p:nvPr>
        </p:nvSpPr>
        <p:spPr>
          <a:xfrm>
            <a:off x="1362635" y="2400976"/>
            <a:ext cx="9663953" cy="4049627"/>
          </a:xfrm>
        </p:spPr>
        <p:txBody>
          <a:bodyPr>
            <a:normAutofit/>
          </a:bodyPr>
          <a:lstStyle/>
          <a:p>
            <a:r>
              <a:rPr lang="en-US" sz="2800" dirty="0"/>
              <a:t>Developed and certified by the International Academies of Emergency Dispatch</a:t>
            </a:r>
            <a:r>
              <a:rPr lang="en-US" sz="2800" baseline="30000" dirty="0"/>
              <a:t>®</a:t>
            </a:r>
            <a:r>
              <a:rPr lang="en-US" sz="2800" dirty="0"/>
              <a:t> (IAED)</a:t>
            </a:r>
            <a:endParaRPr lang="en-US" sz="2800" baseline="30000" dirty="0"/>
          </a:p>
          <a:p>
            <a:r>
              <a:rPr lang="en-US" sz="2800" dirty="0"/>
              <a:t>Used throughout the US and internationally</a:t>
            </a:r>
          </a:p>
          <a:p>
            <a:r>
              <a:rPr lang="en-US" sz="2800" dirty="0"/>
              <a:t>Evidence-based, validated questions and algorithms</a:t>
            </a:r>
          </a:p>
          <a:p>
            <a:r>
              <a:rPr lang="en-US" sz="2800" dirty="0"/>
              <a:t>Assigns determinant codes to each call</a:t>
            </a:r>
          </a:p>
          <a:p>
            <a:r>
              <a:rPr lang="en-US" sz="2800" dirty="0"/>
              <a:t>Provides suggested response levels for each determinant code</a:t>
            </a:r>
          </a:p>
          <a:p>
            <a:r>
              <a:rPr lang="en-US" sz="2800" dirty="0"/>
              <a:t>Includes pre-arrival instructions for caller</a:t>
            </a:r>
          </a:p>
        </p:txBody>
      </p:sp>
    </p:spTree>
    <p:extLst>
      <p:ext uri="{BB962C8B-B14F-4D97-AF65-F5344CB8AC3E}">
        <p14:creationId xmlns:p14="http://schemas.microsoft.com/office/powerpoint/2010/main" val="24677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D574-5661-1645-91C3-C95C3D719297}"/>
              </a:ext>
            </a:extLst>
          </p:cNvPr>
          <p:cNvSpPr>
            <a:spLocks noGrp="1"/>
          </p:cNvSpPr>
          <p:nvPr>
            <p:ph type="title"/>
          </p:nvPr>
        </p:nvSpPr>
        <p:spPr>
          <a:xfrm>
            <a:off x="2231136" y="632183"/>
            <a:ext cx="7729728" cy="1188720"/>
          </a:xfrm>
        </p:spPr>
        <p:txBody>
          <a:bodyPr>
            <a:normAutofit/>
          </a:bodyPr>
          <a:lstStyle/>
          <a:p>
            <a:r>
              <a:rPr lang="en-US" dirty="0"/>
              <a:t>FRESNO, Kings, &amp; Madera Counties</a:t>
            </a:r>
            <a:br>
              <a:rPr lang="en-US" dirty="0"/>
            </a:br>
            <a:r>
              <a:rPr lang="en-US" dirty="0"/>
              <a:t> 2018 </a:t>
            </a:r>
            <a:r>
              <a:rPr lang="en-US" dirty="0" err="1"/>
              <a:t>DISpatch</a:t>
            </a:r>
            <a:r>
              <a:rPr lang="en-US" dirty="0"/>
              <a:t> Data</a:t>
            </a:r>
          </a:p>
        </p:txBody>
      </p:sp>
      <p:graphicFrame>
        <p:nvGraphicFramePr>
          <p:cNvPr id="4" name="Content Placeholder 3">
            <a:extLst>
              <a:ext uri="{FF2B5EF4-FFF2-40B4-BE49-F238E27FC236}">
                <a16:creationId xmlns:a16="http://schemas.microsoft.com/office/drawing/2014/main" id="{1DB31726-EE54-7048-90DF-D2A71BE3C7D5}"/>
              </a:ext>
            </a:extLst>
          </p:cNvPr>
          <p:cNvGraphicFramePr>
            <a:graphicFrameLocks noGrp="1"/>
          </p:cNvGraphicFramePr>
          <p:nvPr>
            <p:ph idx="1"/>
            <p:extLst>
              <p:ext uri="{D42A27DB-BD31-4B8C-83A1-F6EECF244321}">
                <p14:modId xmlns:p14="http://schemas.microsoft.com/office/powerpoint/2010/main" val="2932760138"/>
              </p:ext>
            </p:extLst>
          </p:nvPr>
        </p:nvGraphicFramePr>
        <p:xfrm>
          <a:off x="3273972" y="2111017"/>
          <a:ext cx="5644056" cy="4114800"/>
        </p:xfrm>
        <a:graphic>
          <a:graphicData uri="http://schemas.openxmlformats.org/drawingml/2006/table">
            <a:tbl>
              <a:tblPr firstRow="1" bandRow="1">
                <a:tableStyleId>{5C22544A-7EE6-4342-B048-85BDC9FD1C3A}</a:tableStyleId>
              </a:tblPr>
              <a:tblGrid>
                <a:gridCol w="1881352">
                  <a:extLst>
                    <a:ext uri="{9D8B030D-6E8A-4147-A177-3AD203B41FA5}">
                      <a16:colId xmlns:a16="http://schemas.microsoft.com/office/drawing/2014/main" val="722877814"/>
                    </a:ext>
                  </a:extLst>
                </a:gridCol>
                <a:gridCol w="1881352">
                  <a:extLst>
                    <a:ext uri="{9D8B030D-6E8A-4147-A177-3AD203B41FA5}">
                      <a16:colId xmlns:a16="http://schemas.microsoft.com/office/drawing/2014/main" val="2395661860"/>
                    </a:ext>
                  </a:extLst>
                </a:gridCol>
                <a:gridCol w="1881352">
                  <a:extLst>
                    <a:ext uri="{9D8B030D-6E8A-4147-A177-3AD203B41FA5}">
                      <a16:colId xmlns:a16="http://schemas.microsoft.com/office/drawing/2014/main" val="924549635"/>
                    </a:ext>
                  </a:extLst>
                </a:gridCol>
              </a:tblGrid>
              <a:tr h="389868">
                <a:tc>
                  <a:txBody>
                    <a:bodyPr/>
                    <a:lstStyle/>
                    <a:p>
                      <a:endParaRPr lang="en-US" sz="2400" dirty="0"/>
                    </a:p>
                  </a:txBody>
                  <a:tcPr/>
                </a:tc>
                <a:tc>
                  <a:txBody>
                    <a:bodyPr/>
                    <a:lstStyle/>
                    <a:p>
                      <a:pPr algn="ctr"/>
                      <a:r>
                        <a:rPr lang="en-US" sz="2400" dirty="0"/>
                        <a:t>N</a:t>
                      </a:r>
                    </a:p>
                  </a:txBody>
                  <a:tcPr/>
                </a:tc>
                <a:tc>
                  <a:txBody>
                    <a:bodyPr/>
                    <a:lstStyle/>
                    <a:p>
                      <a:pPr algn="ctr"/>
                      <a:r>
                        <a:rPr lang="en-US" sz="2400" dirty="0"/>
                        <a:t>%</a:t>
                      </a:r>
                    </a:p>
                  </a:txBody>
                  <a:tcPr/>
                </a:tc>
                <a:extLst>
                  <a:ext uri="{0D108BD9-81ED-4DB2-BD59-A6C34878D82A}">
                    <a16:rowId xmlns:a16="http://schemas.microsoft.com/office/drawing/2014/main" val="1240003304"/>
                  </a:ext>
                </a:extLst>
              </a:tr>
              <a:tr h="389868">
                <a:tc gridSpan="3">
                  <a:txBody>
                    <a:bodyPr/>
                    <a:lstStyle/>
                    <a:p>
                      <a:r>
                        <a:rPr lang="en-US" sz="2400" dirty="0"/>
                        <a:t>Response Priority</a:t>
                      </a:r>
                    </a:p>
                  </a:txBody>
                  <a:tcPr/>
                </a:tc>
                <a:tc hMerge="1">
                  <a:txBody>
                    <a:bodyPr/>
                    <a:lstStyle/>
                    <a:p>
                      <a:pPr algn="ctr"/>
                      <a:endParaRPr lang="en-US" sz="2400" dirty="0">
                        <a:effectLst/>
                      </a:endParaRPr>
                    </a:p>
                  </a:txBody>
                  <a:tcPr marL="47625" marR="47625" marT="0" marB="0" anchor="ctr"/>
                </a:tc>
                <a:tc hMerge="1">
                  <a:txBody>
                    <a:bodyPr/>
                    <a:lstStyle/>
                    <a:p>
                      <a:pPr algn="ctr"/>
                      <a:endParaRPr lang="en-US" sz="2400" dirty="0"/>
                    </a:p>
                  </a:txBody>
                  <a:tcPr/>
                </a:tc>
                <a:extLst>
                  <a:ext uri="{0D108BD9-81ED-4DB2-BD59-A6C34878D82A}">
                    <a16:rowId xmlns:a16="http://schemas.microsoft.com/office/drawing/2014/main" val="1124029769"/>
                  </a:ext>
                </a:extLst>
              </a:tr>
              <a:tr h="389868">
                <a:tc>
                  <a:txBody>
                    <a:bodyPr/>
                    <a:lstStyle/>
                    <a:p>
                      <a:r>
                        <a:rPr lang="en-US" sz="2400" dirty="0"/>
                        <a:t>   Priority 1*</a:t>
                      </a:r>
                    </a:p>
                  </a:txBody>
                  <a:tcPr/>
                </a:tc>
                <a:tc>
                  <a:txBody>
                    <a:bodyPr/>
                    <a:lstStyle/>
                    <a:p>
                      <a:pPr algn="ctr"/>
                      <a:r>
                        <a:rPr lang="en-US" sz="2400" dirty="0">
                          <a:effectLst/>
                        </a:rPr>
                        <a:t> 45,346</a:t>
                      </a:r>
                    </a:p>
                  </a:txBody>
                  <a:tcPr marL="47625" marR="47625" marT="0" marB="0" anchor="ctr"/>
                </a:tc>
                <a:tc>
                  <a:txBody>
                    <a:bodyPr/>
                    <a:lstStyle/>
                    <a:p>
                      <a:pPr algn="ctr"/>
                      <a:r>
                        <a:rPr lang="en-US" sz="2400" dirty="0"/>
                        <a:t>27.0%</a:t>
                      </a:r>
                    </a:p>
                  </a:txBody>
                  <a:tcPr/>
                </a:tc>
                <a:extLst>
                  <a:ext uri="{0D108BD9-81ED-4DB2-BD59-A6C34878D82A}">
                    <a16:rowId xmlns:a16="http://schemas.microsoft.com/office/drawing/2014/main" val="1487670220"/>
                  </a:ext>
                </a:extLst>
              </a:tr>
              <a:tr h="389868">
                <a:tc>
                  <a:txBody>
                    <a:bodyPr/>
                    <a:lstStyle/>
                    <a:p>
                      <a:r>
                        <a:rPr lang="en-US" sz="2400" dirty="0"/>
                        <a:t>   Priority 2*</a:t>
                      </a:r>
                    </a:p>
                  </a:txBody>
                  <a:tcPr/>
                </a:tc>
                <a:tc>
                  <a:txBody>
                    <a:bodyPr/>
                    <a:lstStyle/>
                    <a:p>
                      <a:pPr algn="ctr"/>
                      <a:r>
                        <a:rPr lang="en-US" sz="2400" dirty="0">
                          <a:effectLst/>
                        </a:rPr>
                        <a:t>39,396 </a:t>
                      </a:r>
                    </a:p>
                  </a:txBody>
                  <a:tcPr marL="47625" marR="47625" marT="0" marB="0" anchor="ctr"/>
                </a:tc>
                <a:tc>
                  <a:txBody>
                    <a:bodyPr/>
                    <a:lstStyle/>
                    <a:p>
                      <a:pPr algn="ctr"/>
                      <a:r>
                        <a:rPr lang="en-US" sz="2400" dirty="0"/>
                        <a:t>23.5%</a:t>
                      </a:r>
                    </a:p>
                  </a:txBody>
                  <a:tcPr/>
                </a:tc>
                <a:extLst>
                  <a:ext uri="{0D108BD9-81ED-4DB2-BD59-A6C34878D82A}">
                    <a16:rowId xmlns:a16="http://schemas.microsoft.com/office/drawing/2014/main" val="1815649321"/>
                  </a:ext>
                </a:extLst>
              </a:tr>
              <a:tr h="389868">
                <a:tc>
                  <a:txBody>
                    <a:bodyPr/>
                    <a:lstStyle/>
                    <a:p>
                      <a:r>
                        <a:rPr lang="en-US" sz="2400" dirty="0"/>
                        <a:t>   Priority 3</a:t>
                      </a:r>
                    </a:p>
                  </a:txBody>
                  <a:tcPr/>
                </a:tc>
                <a:tc>
                  <a:txBody>
                    <a:bodyPr/>
                    <a:lstStyle/>
                    <a:p>
                      <a:pPr algn="ctr"/>
                      <a:r>
                        <a:rPr lang="en-US" sz="2400" dirty="0">
                          <a:effectLst/>
                        </a:rPr>
                        <a:t> 82,931</a:t>
                      </a:r>
                    </a:p>
                  </a:txBody>
                  <a:tcPr marL="47625" marR="47625" marT="0" marB="0" anchor="ctr"/>
                </a:tc>
                <a:tc>
                  <a:txBody>
                    <a:bodyPr/>
                    <a:lstStyle/>
                    <a:p>
                      <a:pPr algn="ctr"/>
                      <a:r>
                        <a:rPr lang="en-US" sz="2400" dirty="0"/>
                        <a:t>49.5%</a:t>
                      </a:r>
                    </a:p>
                  </a:txBody>
                  <a:tcPr/>
                </a:tc>
                <a:extLst>
                  <a:ext uri="{0D108BD9-81ED-4DB2-BD59-A6C34878D82A}">
                    <a16:rowId xmlns:a16="http://schemas.microsoft.com/office/drawing/2014/main" val="983835590"/>
                  </a:ext>
                </a:extLst>
              </a:tr>
              <a:tr h="389868">
                <a:tc gridSpan="3">
                  <a:txBody>
                    <a:bodyPr/>
                    <a:lstStyle/>
                    <a:p>
                      <a:r>
                        <a:rPr lang="en-US" sz="2400" dirty="0"/>
                        <a:t>Response Level</a:t>
                      </a:r>
                    </a:p>
                  </a:txBody>
                  <a:tcPr/>
                </a:tc>
                <a:tc hMerge="1">
                  <a:txBody>
                    <a:bodyPr/>
                    <a:lstStyle/>
                    <a:p>
                      <a:pPr algn="ctr"/>
                      <a:endParaRPr lang="en-US" sz="2400" dirty="0">
                        <a:effectLst/>
                      </a:endParaRPr>
                    </a:p>
                  </a:txBody>
                  <a:tcPr marL="47625" marR="47625" marT="0" marB="0" anchor="ctr"/>
                </a:tc>
                <a:tc hMerge="1">
                  <a:txBody>
                    <a:bodyPr/>
                    <a:lstStyle/>
                    <a:p>
                      <a:pPr algn="ctr"/>
                      <a:endParaRPr lang="en-US" sz="2400" dirty="0"/>
                    </a:p>
                  </a:txBody>
                  <a:tcPr/>
                </a:tc>
                <a:extLst>
                  <a:ext uri="{0D108BD9-81ED-4DB2-BD59-A6C34878D82A}">
                    <a16:rowId xmlns:a16="http://schemas.microsoft.com/office/drawing/2014/main" val="3139270420"/>
                  </a:ext>
                </a:extLst>
              </a:tr>
              <a:tr h="389868">
                <a:tc>
                  <a:txBody>
                    <a:bodyPr/>
                    <a:lstStyle/>
                    <a:p>
                      <a:r>
                        <a:rPr lang="en-US" sz="2400" dirty="0"/>
                        <a:t>   ALS</a:t>
                      </a:r>
                    </a:p>
                  </a:txBody>
                  <a:tcPr/>
                </a:tc>
                <a:tc>
                  <a:txBody>
                    <a:bodyPr/>
                    <a:lstStyle/>
                    <a:p>
                      <a:pPr algn="ctr"/>
                      <a:r>
                        <a:rPr lang="en-US" sz="2400" dirty="0">
                          <a:effectLst/>
                        </a:rPr>
                        <a:t>158,517</a:t>
                      </a:r>
                    </a:p>
                  </a:txBody>
                  <a:tcPr marL="47625" marR="47625" marT="0" marB="0" anchor="ctr"/>
                </a:tc>
                <a:tc>
                  <a:txBody>
                    <a:bodyPr/>
                    <a:lstStyle/>
                    <a:p>
                      <a:pPr algn="ctr"/>
                      <a:r>
                        <a:rPr lang="en-US" sz="2400" dirty="0"/>
                        <a:t>94.5%</a:t>
                      </a:r>
                    </a:p>
                  </a:txBody>
                  <a:tcPr/>
                </a:tc>
                <a:extLst>
                  <a:ext uri="{0D108BD9-81ED-4DB2-BD59-A6C34878D82A}">
                    <a16:rowId xmlns:a16="http://schemas.microsoft.com/office/drawing/2014/main" val="1126877967"/>
                  </a:ext>
                </a:extLst>
              </a:tr>
              <a:tr h="389868">
                <a:tc>
                  <a:txBody>
                    <a:bodyPr/>
                    <a:lstStyle/>
                    <a:p>
                      <a:r>
                        <a:rPr lang="en-US" sz="2400" dirty="0"/>
                        <a:t>   BLS only</a:t>
                      </a:r>
                    </a:p>
                  </a:txBody>
                  <a:tcPr/>
                </a:tc>
                <a:tc>
                  <a:txBody>
                    <a:bodyPr/>
                    <a:lstStyle/>
                    <a:p>
                      <a:pPr algn="ctr"/>
                      <a:r>
                        <a:rPr lang="en-US" sz="2400" dirty="0">
                          <a:effectLst/>
                        </a:rPr>
                        <a:t>9,156</a:t>
                      </a:r>
                    </a:p>
                  </a:txBody>
                  <a:tcPr marL="47625" marR="47625" marT="0" marB="0" anchor="ctr"/>
                </a:tc>
                <a:tc>
                  <a:txBody>
                    <a:bodyPr/>
                    <a:lstStyle/>
                    <a:p>
                      <a:pPr algn="ctr"/>
                      <a:r>
                        <a:rPr lang="en-US" sz="2400" dirty="0"/>
                        <a:t>5.5%</a:t>
                      </a:r>
                    </a:p>
                  </a:txBody>
                  <a:tcPr/>
                </a:tc>
                <a:extLst>
                  <a:ext uri="{0D108BD9-81ED-4DB2-BD59-A6C34878D82A}">
                    <a16:rowId xmlns:a16="http://schemas.microsoft.com/office/drawing/2014/main" val="33717741"/>
                  </a:ext>
                </a:extLst>
              </a:tr>
              <a:tr h="389868">
                <a:tc>
                  <a:txBody>
                    <a:bodyPr/>
                    <a:lstStyle/>
                    <a:p>
                      <a:r>
                        <a:rPr lang="en-US" sz="2400" dirty="0"/>
                        <a:t>TOTAL</a:t>
                      </a:r>
                    </a:p>
                  </a:txBody>
                  <a:tcPr/>
                </a:tc>
                <a:tc>
                  <a:txBody>
                    <a:bodyPr/>
                    <a:lstStyle/>
                    <a:p>
                      <a:pPr algn="ctr"/>
                      <a:r>
                        <a:rPr lang="en-US" sz="2400" dirty="0">
                          <a:effectLst/>
                        </a:rPr>
                        <a:t>167,673 </a:t>
                      </a:r>
                    </a:p>
                  </a:txBody>
                  <a:tcPr marL="47625" marR="47625" marT="0" marB="0" anchor="ctr"/>
                </a:tc>
                <a:tc>
                  <a:txBody>
                    <a:bodyPr/>
                    <a:lstStyle/>
                    <a:p>
                      <a:pPr algn="ctr"/>
                      <a:endParaRPr lang="en-US" sz="2400" dirty="0"/>
                    </a:p>
                  </a:txBody>
                  <a:tcPr/>
                </a:tc>
                <a:extLst>
                  <a:ext uri="{0D108BD9-81ED-4DB2-BD59-A6C34878D82A}">
                    <a16:rowId xmlns:a16="http://schemas.microsoft.com/office/drawing/2014/main" val="1283099399"/>
                  </a:ext>
                </a:extLst>
              </a:tr>
            </a:tbl>
          </a:graphicData>
        </a:graphic>
      </p:graphicFrame>
      <p:sp>
        <p:nvSpPr>
          <p:cNvPr id="6" name="TextBox 5">
            <a:extLst>
              <a:ext uri="{FF2B5EF4-FFF2-40B4-BE49-F238E27FC236}">
                <a16:creationId xmlns:a16="http://schemas.microsoft.com/office/drawing/2014/main" id="{B3481653-6CC7-554D-BB2B-BB272DEAA22D}"/>
              </a:ext>
            </a:extLst>
          </p:cNvPr>
          <p:cNvSpPr txBox="1"/>
          <p:nvPr/>
        </p:nvSpPr>
        <p:spPr>
          <a:xfrm>
            <a:off x="3258590" y="6267799"/>
            <a:ext cx="5602778" cy="400110"/>
          </a:xfrm>
          <a:prstGeom prst="rect">
            <a:avLst/>
          </a:prstGeom>
          <a:noFill/>
        </p:spPr>
        <p:txBody>
          <a:bodyPr wrap="square" rtlCol="0">
            <a:spAutoFit/>
          </a:bodyPr>
          <a:lstStyle/>
          <a:p>
            <a:r>
              <a:rPr lang="en-US" sz="2000" dirty="0"/>
              <a:t>*L&amp;S response</a:t>
            </a:r>
          </a:p>
        </p:txBody>
      </p:sp>
    </p:spTree>
    <p:extLst>
      <p:ext uri="{BB962C8B-B14F-4D97-AF65-F5344CB8AC3E}">
        <p14:creationId xmlns:p14="http://schemas.microsoft.com/office/powerpoint/2010/main" val="58823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B2C0C6-E1CA-D742-8667-27DC6F936765}"/>
              </a:ext>
            </a:extLst>
          </p:cNvPr>
          <p:cNvSpPr>
            <a:spLocks noGrp="1"/>
          </p:cNvSpPr>
          <p:nvPr>
            <p:ph idx="1"/>
          </p:nvPr>
        </p:nvSpPr>
        <p:spPr>
          <a:xfrm>
            <a:off x="763929" y="3248405"/>
            <a:ext cx="10741306" cy="3140819"/>
          </a:xfrm>
        </p:spPr>
        <p:txBody>
          <a:bodyPr>
            <a:normAutofit/>
          </a:bodyPr>
          <a:lstStyle/>
          <a:p>
            <a:r>
              <a:rPr lang="en-US" sz="2400" dirty="0"/>
              <a:t>Firefighter-paramedic vs. EMS paramedic does not matter to citizen</a:t>
            </a:r>
          </a:p>
          <a:p>
            <a:r>
              <a:rPr lang="en-US" sz="2400" dirty="0"/>
              <a:t>Using firefighter-paramedics in firefighting equipment as first responders is unnecessarily costly</a:t>
            </a:r>
          </a:p>
          <a:p>
            <a:r>
              <a:rPr lang="en-US" sz="2400" dirty="0"/>
              <a:t>County should modify its approach to mandating that fire departments serve as first-responder, reserve the use of firefighting vehicles for fire events, and enable the EMS contractor to be first responder</a:t>
            </a:r>
          </a:p>
        </p:txBody>
      </p:sp>
      <p:pic>
        <p:nvPicPr>
          <p:cNvPr id="4" name="Picture 3">
            <a:extLst>
              <a:ext uri="{FF2B5EF4-FFF2-40B4-BE49-F238E27FC236}">
                <a16:creationId xmlns:a16="http://schemas.microsoft.com/office/drawing/2014/main" id="{F87B73B1-DF4D-1A4C-B335-5926EC668D08}"/>
              </a:ext>
            </a:extLst>
          </p:cNvPr>
          <p:cNvPicPr>
            <a:picLocks noChangeAspect="1"/>
          </p:cNvPicPr>
          <p:nvPr/>
        </p:nvPicPr>
        <p:blipFill rotWithShape="1">
          <a:blip r:embed="rId2"/>
          <a:srcRect l="1966" t="10470" r="40276" b="55436"/>
          <a:stretch/>
        </p:blipFill>
        <p:spPr>
          <a:xfrm>
            <a:off x="3543300" y="496102"/>
            <a:ext cx="5105400" cy="1062990"/>
          </a:xfrm>
          <a:prstGeom prst="rect">
            <a:avLst/>
          </a:prstGeom>
        </p:spPr>
      </p:pic>
      <p:pic>
        <p:nvPicPr>
          <p:cNvPr id="5" name="Picture 4">
            <a:extLst>
              <a:ext uri="{FF2B5EF4-FFF2-40B4-BE49-F238E27FC236}">
                <a16:creationId xmlns:a16="http://schemas.microsoft.com/office/drawing/2014/main" id="{84DEC6B7-90AB-E248-BA56-89728C8BB0D2}"/>
              </a:ext>
            </a:extLst>
          </p:cNvPr>
          <p:cNvPicPr>
            <a:picLocks noChangeAspect="1"/>
          </p:cNvPicPr>
          <p:nvPr/>
        </p:nvPicPr>
        <p:blipFill rotWithShape="1">
          <a:blip r:embed="rId2"/>
          <a:srcRect l="8090" t="55793" r="5341" b="10112"/>
          <a:stretch/>
        </p:blipFill>
        <p:spPr>
          <a:xfrm>
            <a:off x="2308539" y="1765936"/>
            <a:ext cx="7652085" cy="1062991"/>
          </a:xfrm>
          <a:prstGeom prst="rect">
            <a:avLst/>
          </a:prstGeom>
        </p:spPr>
      </p:pic>
    </p:spTree>
    <p:extLst>
      <p:ext uri="{BB962C8B-B14F-4D97-AF65-F5344CB8AC3E}">
        <p14:creationId xmlns:p14="http://schemas.microsoft.com/office/powerpoint/2010/main" val="1150578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DE08F-BF2B-324E-9AA4-53CEFF9CE697}"/>
              </a:ext>
            </a:extLst>
          </p:cNvPr>
          <p:cNvPicPr>
            <a:picLocks noChangeAspect="1"/>
          </p:cNvPicPr>
          <p:nvPr/>
        </p:nvPicPr>
        <p:blipFill>
          <a:blip r:embed="rId2"/>
          <a:stretch>
            <a:fillRect/>
          </a:stretch>
        </p:blipFill>
        <p:spPr>
          <a:xfrm>
            <a:off x="0" y="0"/>
            <a:ext cx="5347927" cy="6858000"/>
          </a:xfrm>
          <a:prstGeom prst="rect">
            <a:avLst/>
          </a:prstGeom>
        </p:spPr>
      </p:pic>
      <p:pic>
        <p:nvPicPr>
          <p:cNvPr id="7" name="Picture 6">
            <a:extLst>
              <a:ext uri="{FF2B5EF4-FFF2-40B4-BE49-F238E27FC236}">
                <a16:creationId xmlns:a16="http://schemas.microsoft.com/office/drawing/2014/main" id="{5E09BFCF-5B71-3B4C-BC6E-94E355C70A93}"/>
              </a:ext>
            </a:extLst>
          </p:cNvPr>
          <p:cNvPicPr>
            <a:picLocks noChangeAspect="1"/>
          </p:cNvPicPr>
          <p:nvPr/>
        </p:nvPicPr>
        <p:blipFill rotWithShape="1">
          <a:blip r:embed="rId3"/>
          <a:srcRect l="6159" r="8303"/>
          <a:stretch/>
        </p:blipFill>
        <p:spPr>
          <a:xfrm>
            <a:off x="5457828" y="0"/>
            <a:ext cx="6672262" cy="6858000"/>
          </a:xfrm>
          <a:prstGeom prst="rect">
            <a:avLst/>
          </a:prstGeom>
        </p:spPr>
      </p:pic>
    </p:spTree>
    <p:extLst>
      <p:ext uri="{BB962C8B-B14F-4D97-AF65-F5344CB8AC3E}">
        <p14:creationId xmlns:p14="http://schemas.microsoft.com/office/powerpoint/2010/main" val="2002271456"/>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5246</TotalTime>
  <Words>2492</Words>
  <Application>Microsoft Office PowerPoint</Application>
  <PresentationFormat>Widescreen</PresentationFormat>
  <Paragraphs>370</Paragraphs>
  <Slides>48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Cambria</vt:lpstr>
      <vt:lpstr>Gill Sans MT</vt:lpstr>
      <vt:lpstr>Times New Roman</vt:lpstr>
      <vt:lpstr>Wingdings</vt:lpstr>
      <vt:lpstr>Parcel</vt:lpstr>
      <vt:lpstr>Presented December 13, 2018</vt:lpstr>
      <vt:lpstr>Solano EMS Blueprint RFP: Physicians’ ForuM Summary and REcommendations</vt:lpstr>
      <vt:lpstr>Goals</vt:lpstr>
      <vt:lpstr>13 Key Points</vt:lpstr>
      <vt:lpstr>#1 - Tiered EMS Response</vt:lpstr>
      <vt:lpstr>Medical Priority Dispatch System®</vt:lpstr>
      <vt:lpstr>FRESNO, Kings, &amp; Madera Counties  2018 DISpatch Data</vt:lpstr>
      <vt:lpstr>PowerPoint Presentation</vt:lpstr>
      <vt:lpstr>PowerPoint Presentation</vt:lpstr>
      <vt:lpstr>PowerPoint Presentation</vt:lpstr>
      <vt:lpstr>PowerPoint Presentation</vt:lpstr>
      <vt:lpstr>MPDS TRIAGE Performance</vt:lpstr>
      <vt:lpstr>MPDS TRIAGE Performance</vt:lpstr>
      <vt:lpstr>MPDS Triage Performance</vt:lpstr>
      <vt:lpstr>ALS vs. BLS Outcomes  in Cardiac Arrest</vt:lpstr>
      <vt:lpstr>Importance of pre-arrival instructions</vt:lpstr>
      <vt:lpstr>Drawbacks of MPDS and IAED Certification</vt:lpstr>
      <vt:lpstr>PowerPoint Presentation</vt:lpstr>
      <vt:lpstr>#2 – Central Emergency Medical Dispatch (EMD)</vt:lpstr>
      <vt:lpstr>Current System</vt:lpstr>
      <vt:lpstr>Proposed System</vt:lpstr>
      <vt:lpstr>Points to Consider</vt:lpstr>
      <vt:lpstr>Contracted Medical PSAPs in California</vt:lpstr>
      <vt:lpstr>PowerPoint Presentation</vt:lpstr>
      <vt:lpstr>#3 - Red Lights and Sirens</vt:lpstr>
      <vt:lpstr>National Benchmarks For L&amp;S</vt:lpstr>
      <vt:lpstr>Supporting Evidence</vt:lpstr>
      <vt:lpstr>PowerPoint Presentation</vt:lpstr>
      <vt:lpstr>#4 – Response Time Performance Standards</vt:lpstr>
      <vt:lpstr>Current Standards</vt:lpstr>
      <vt:lpstr>Proposed Standards</vt:lpstr>
      <vt:lpstr>Current Medic Ambulance Response Times</vt:lpstr>
      <vt:lpstr>Supporting Evidence</vt:lpstr>
      <vt:lpstr>USDOT/NHTSA REcommendations</vt:lpstr>
      <vt:lpstr>Santa Clara Grand Jury REcommendations</vt:lpstr>
      <vt:lpstr>PowerPoint Presentation</vt:lpstr>
      <vt:lpstr>#5 – EMS Public-Private Partnership</vt:lpstr>
      <vt:lpstr>Rationale</vt:lpstr>
      <vt:lpstr>PowerPoint Presentation</vt:lpstr>
      <vt:lpstr>#6 – Interfacility Transports</vt:lpstr>
      <vt:lpstr>Rationale</vt:lpstr>
      <vt:lpstr>PowerPoint Presentation</vt:lpstr>
      <vt:lpstr>#13 – Experience Requirement</vt:lpstr>
      <vt:lpstr>RAtionale</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Physicians’ Forum Solano EMS Blueprint RFP</dc:title>
  <dc:creator>Bryn E Mumma</dc:creator>
  <cp:lastModifiedBy>Hogan, Colleen C.</cp:lastModifiedBy>
  <cp:revision>66</cp:revision>
  <dcterms:created xsi:type="dcterms:W3CDTF">2018-11-24T05:48:22Z</dcterms:created>
  <dcterms:modified xsi:type="dcterms:W3CDTF">2018-12-14T05:19:52Z</dcterms:modified>
</cp:coreProperties>
</file>