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3"/>
  </p:notesMasterIdLst>
  <p:handoutMasterIdLst>
    <p:handoutMasterId r:id="rId44"/>
  </p:handoutMasterIdLst>
  <p:sldIdLst>
    <p:sldId id="6635" r:id="rId2"/>
    <p:sldId id="7531" r:id="rId3"/>
    <p:sldId id="7532" r:id="rId4"/>
    <p:sldId id="7533" r:id="rId5"/>
    <p:sldId id="7537" r:id="rId6"/>
    <p:sldId id="7562" r:id="rId7"/>
    <p:sldId id="7534" r:id="rId8"/>
    <p:sldId id="7535" r:id="rId9"/>
    <p:sldId id="7536" r:id="rId10"/>
    <p:sldId id="7538" r:id="rId11"/>
    <p:sldId id="7539" r:id="rId12"/>
    <p:sldId id="7563" r:id="rId13"/>
    <p:sldId id="7564" r:id="rId14"/>
    <p:sldId id="7565" r:id="rId15"/>
    <p:sldId id="7566" r:id="rId16"/>
    <p:sldId id="7567" r:id="rId17"/>
    <p:sldId id="7568" r:id="rId18"/>
    <p:sldId id="7569" r:id="rId19"/>
    <p:sldId id="7540" r:id="rId20"/>
    <p:sldId id="7559" r:id="rId21"/>
    <p:sldId id="7560" r:id="rId22"/>
    <p:sldId id="7561" r:id="rId23"/>
    <p:sldId id="7541" r:id="rId24"/>
    <p:sldId id="7542" r:id="rId25"/>
    <p:sldId id="7543" r:id="rId26"/>
    <p:sldId id="7544" r:id="rId27"/>
    <p:sldId id="7545" r:id="rId28"/>
    <p:sldId id="7546" r:id="rId29"/>
    <p:sldId id="7548" r:id="rId30"/>
    <p:sldId id="7549" r:id="rId31"/>
    <p:sldId id="7550" r:id="rId32"/>
    <p:sldId id="7551" r:id="rId33"/>
    <p:sldId id="7552" r:id="rId34"/>
    <p:sldId id="7553" r:id="rId35"/>
    <p:sldId id="7554" r:id="rId36"/>
    <p:sldId id="7547" r:id="rId37"/>
    <p:sldId id="7555" r:id="rId38"/>
    <p:sldId id="7556" r:id="rId39"/>
    <p:sldId id="7557" r:id="rId40"/>
    <p:sldId id="7558" r:id="rId41"/>
    <p:sldId id="6672" r:id="rId42"/>
  </p:sldIdLst>
  <p:sldSz cx="12192000" cy="6858000"/>
  <p:notesSz cx="7010400" cy="92964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E7E7E8"/>
    <a:srgbClr val="D4D4D6"/>
    <a:srgbClr val="E81818"/>
    <a:srgbClr val="F8080E"/>
    <a:srgbClr val="EE1227"/>
    <a:srgbClr val="FF0066"/>
    <a:srgbClr val="FF0000"/>
    <a:srgbClr val="028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3288" autoAdjust="0"/>
  </p:normalViewPr>
  <p:slideViewPr>
    <p:cSldViewPr>
      <p:cViewPr varScale="1">
        <p:scale>
          <a:sx n="51" d="100"/>
          <a:sy n="51" d="100"/>
        </p:scale>
        <p:origin x="38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525" y="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EAABA29-1F7E-4B0F-9378-8FA1B86F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58" y="228601"/>
            <a:ext cx="6255808" cy="488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7101" tIns="48552" rIns="97101" bIns="48552"/>
          <a:lstStyle/>
          <a:p>
            <a:pPr algn="ctr" defTabSz="968521">
              <a:defRPr/>
            </a:pPr>
            <a:r>
              <a:rPr lang="en-US" sz="1300" dirty="0">
                <a:latin typeface="Gill Sans MT" panose="020B0502020104020203" pitchFamily="34" charset="0"/>
                <a:cs typeface="Times New Roman" pitchFamily="18" charset="0"/>
              </a:rPr>
              <a:t>Solano County EMS Cooperative</a:t>
            </a:r>
            <a:endParaRPr lang="en-US" sz="1300" dirty="0">
              <a:latin typeface="Gill Sans MT" panose="020B0502020104020203" pitchFamily="34" charset="0"/>
            </a:endParaRPr>
          </a:p>
          <a:p>
            <a:pPr algn="ctr" defTabSz="968521">
              <a:defRPr/>
            </a:pPr>
            <a:r>
              <a:rPr lang="en-US" sz="1300" dirty="0">
                <a:latin typeface="Gill Sans MT" panose="020B0502020104020203" pitchFamily="34" charset="0"/>
              </a:rPr>
              <a:t>2020-2030 EMS RFP Development Project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45219DE-EEDF-48FE-812C-227E4D7EF1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3056" y="8610601"/>
            <a:ext cx="607476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ctr" defTabSz="931800" eaLnBrk="1" hangingPunct="1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z="1300" b="0" dirty="0">
                <a:latin typeface="Gill Sans MT" panose="020B0502020104020203" pitchFamily="34" charset="0"/>
              </a:rPr>
              <a:t>Consultant’s Presentation – October 11, 2018</a:t>
            </a:r>
          </a:p>
          <a:p>
            <a:pPr>
              <a:defRPr/>
            </a:pPr>
            <a:r>
              <a:rPr lang="en-US" sz="1300" b="0" dirty="0">
                <a:latin typeface="Gill Sans MT" panose="020B0502020104020203" pitchFamily="34" charset="0"/>
              </a:rPr>
              <a:t>Page </a:t>
            </a:r>
            <a:fld id="{41950CB4-298C-4D7E-9AAF-134C1D1F40A3}" type="slidenum">
              <a:rPr lang="en-US" sz="1300" b="0">
                <a:latin typeface="Gill Sans MT" panose="020B0502020104020203" pitchFamily="34" charset="0"/>
              </a:rPr>
              <a:pPr>
                <a:defRPr/>
              </a:pPr>
              <a:t>‹#›</a:t>
            </a:fld>
            <a:endParaRPr lang="en-US" sz="1300" b="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6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8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8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8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8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158487E-87B6-421E-943E-30895A3EA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47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8487E-87B6-421E-943E-30895A3EAC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62200"/>
            <a:ext cx="11582400" cy="1676400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609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oke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143001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2766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Slide">
    <p:bg>
      <p:bgPr>
        <a:gradFill>
          <a:gsLst>
            <a:gs pos="100000">
              <a:srgbClr val="0000FF"/>
            </a:gs>
            <a:gs pos="98000">
              <a:srgbClr val="000000"/>
            </a:gs>
            <a:gs pos="97000">
              <a:schemeClr val="tx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FF"/>
            </a:gs>
            <a:gs pos="98000">
              <a:srgbClr val="000000"/>
            </a:gs>
            <a:gs pos="97000">
              <a:schemeClr val="tx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82575-DA6A-446B-AB61-C3AABBA389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130926"/>
            <a:ext cx="621484" cy="595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50" r:id="rId2"/>
    <p:sldLayoutId id="214748384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FF"/>
          </a:solidFill>
          <a:effectLst/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n"/>
        <a:defRPr sz="3800">
          <a:solidFill>
            <a:srgbClr val="000000"/>
          </a:solidFill>
          <a:effectLst/>
          <a:latin typeface="Gill Sans MT" panose="020B05020201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 sz="3400">
          <a:solidFill>
            <a:srgbClr val="000000"/>
          </a:solidFill>
          <a:effectLst/>
          <a:latin typeface="Gill Sans MT" panose="020B05020201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" pitchFamily="2" charset="2"/>
        <a:buChar char="n"/>
        <a:defRPr sz="3000">
          <a:solidFill>
            <a:srgbClr val="000000"/>
          </a:solidFill>
          <a:effectLst/>
          <a:latin typeface="Gill Sans MT" panose="020B05020201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Char char="•"/>
        <a:defRPr sz="2000">
          <a:solidFill>
            <a:srgbClr val="000000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590800"/>
            <a:ext cx="7010400" cy="1676400"/>
          </a:xfrm>
        </p:spPr>
        <p:txBody>
          <a:bodyPr/>
          <a:lstStyle/>
          <a:p>
            <a:r>
              <a:rPr lang="en-US" dirty="0"/>
              <a:t>EMS system review and blueprint report</a:t>
            </a:r>
            <a:br>
              <a:rPr lang="en-US" dirty="0"/>
            </a:br>
            <a:br>
              <a:rPr lang="en-US" dirty="0"/>
            </a:br>
            <a:r>
              <a:rPr lang="en-US" sz="2800" cap="none" dirty="0">
                <a:solidFill>
                  <a:srgbClr val="0000FF"/>
                </a:solidFill>
              </a:rPr>
              <a:t>Presented by Doug Wolfberg</a:t>
            </a:r>
            <a:br>
              <a:rPr lang="en-US" sz="2800" cap="none" dirty="0">
                <a:solidFill>
                  <a:srgbClr val="0000FF"/>
                </a:solidFill>
              </a:rPr>
            </a:br>
            <a:r>
              <a:rPr lang="en-US" sz="2800" cap="none" dirty="0">
                <a:solidFill>
                  <a:srgbClr val="0000FF"/>
                </a:solidFill>
              </a:rPr>
              <a:t>Page, Wolfberg &amp; Wirth, LLC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10363200" cy="1500187"/>
          </a:xfrm>
        </p:spPr>
        <p:txBody>
          <a:bodyPr/>
          <a:lstStyle/>
          <a:p>
            <a:r>
              <a:rPr lang="en-US" dirty="0"/>
              <a:t>Solano EMS Cooperative</a:t>
            </a:r>
          </a:p>
          <a:p>
            <a:r>
              <a:rPr lang="en-US" b="1" dirty="0">
                <a:solidFill>
                  <a:srgbClr val="000000"/>
                </a:solidFill>
              </a:rPr>
              <a:t>2020-2030 EMS RFP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20AC9-92A9-4CF9-88EC-EB304917A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72146"/>
            <a:ext cx="2676525" cy="2676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96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F2B8-0C3E-415A-ABB5-357C6332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 is Vital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E9840-D590-4BE9-A457-8A86B460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2020-30 landscape is markedly different than the last procurement cycle</a:t>
            </a:r>
          </a:p>
          <a:p>
            <a:pPr lvl="1"/>
            <a:r>
              <a:rPr lang="en-US" dirty="0"/>
              <a:t>ACA and instability in insurance markets</a:t>
            </a:r>
          </a:p>
          <a:p>
            <a:pPr lvl="1"/>
            <a:r>
              <a:rPr lang="en-US" dirty="0"/>
              <a:t>Increase in self-pay through high-deductible plans</a:t>
            </a:r>
          </a:p>
          <a:p>
            <a:pPr lvl="1"/>
            <a:r>
              <a:rPr lang="en-US" dirty="0"/>
              <a:t>Shifts from FFS to pay-for-performance and value-based reimbursement</a:t>
            </a:r>
          </a:p>
          <a:p>
            <a:pPr lvl="1"/>
            <a:r>
              <a:rPr lang="en-US" dirty="0"/>
              <a:t>Evidence-based medicine – paying only for what works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5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202D-05B1-4F1C-ADDC-E8D3FD4A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3643-F235-4391-8E1D-B7659C40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arenR"/>
            </a:pPr>
            <a:r>
              <a:rPr lang="en-US" dirty="0"/>
              <a:t>Incorporating evidence-based, clinical best practices to optimize outcomes</a:t>
            </a:r>
          </a:p>
          <a:p>
            <a:pPr marL="742950" indent="-742950">
              <a:buAutoNum type="arabicParenR"/>
            </a:pPr>
            <a:r>
              <a:rPr lang="en-US" dirty="0"/>
              <a:t>Maintaining and ensuring ongoing EMS system sustainability during the contract term</a:t>
            </a:r>
          </a:p>
          <a:p>
            <a:pPr marL="742950" indent="-7429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3733-B98A-424D-8143-5D8BBCDD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Revenues, Costs and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C54C-DC51-4A01-AF92-C5F8243E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EMS System can only do what its revenues permit it to do</a:t>
            </a:r>
          </a:p>
          <a:p>
            <a:r>
              <a:rPr lang="en-US" dirty="0"/>
              <a:t>This is really a process of </a:t>
            </a:r>
            <a:r>
              <a:rPr lang="en-US" i="1" dirty="0"/>
              <a:t>optimizing </a:t>
            </a:r>
            <a:r>
              <a:rPr lang="en-US" dirty="0"/>
              <a:t>a system along a continuum</a:t>
            </a:r>
          </a:p>
        </p:txBody>
      </p:sp>
    </p:spTree>
    <p:extLst>
      <p:ext uri="{BB962C8B-B14F-4D97-AF65-F5344CB8AC3E}">
        <p14:creationId xmlns:p14="http://schemas.microsoft.com/office/powerpoint/2010/main" val="221880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E4D2-0375-4EBF-A4C5-68FE864D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B19F-C104-4804-9331-4DBD9EA66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with a mobile intensive care unit with a physician, critical care nurse and paramedic for every square mile is </a:t>
            </a:r>
            <a:r>
              <a:rPr lang="en-US" i="1" dirty="0"/>
              <a:t>desirable </a:t>
            </a:r>
            <a:r>
              <a:rPr lang="en-US" dirty="0"/>
              <a:t>but </a:t>
            </a:r>
            <a:r>
              <a:rPr lang="en-US" i="1" dirty="0"/>
              <a:t>unaffordable</a:t>
            </a:r>
          </a:p>
          <a:p>
            <a:r>
              <a:rPr lang="en-US" dirty="0"/>
              <a:t>A system with one BLS ambulance for every 100,000 people is </a:t>
            </a:r>
            <a:r>
              <a:rPr lang="en-US" i="1" dirty="0"/>
              <a:t>affordable </a:t>
            </a:r>
            <a:r>
              <a:rPr lang="en-US" dirty="0"/>
              <a:t>but </a:t>
            </a:r>
            <a:r>
              <a:rPr lang="en-US" i="1" dirty="0"/>
              <a:t>undesirable</a:t>
            </a:r>
          </a:p>
          <a:p>
            <a:r>
              <a:rPr lang="en-US" dirty="0"/>
              <a:t>The ideal system configuration is somewhere along this continuum </a:t>
            </a:r>
          </a:p>
        </p:txBody>
      </p:sp>
    </p:spTree>
    <p:extLst>
      <p:ext uri="{BB962C8B-B14F-4D97-AF65-F5344CB8AC3E}">
        <p14:creationId xmlns:p14="http://schemas.microsoft.com/office/powerpoint/2010/main" val="306028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EC2C-114E-433E-A9A1-5785AA0B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Projections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734CC-8441-473F-97AA-662FA136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this analysis was done with no financial reporting or data from incumbent Contractor</a:t>
            </a:r>
          </a:p>
          <a:p>
            <a:r>
              <a:rPr lang="en-US" dirty="0"/>
              <a:t>Revenue projections are called </a:t>
            </a:r>
            <a:r>
              <a:rPr lang="en-US" i="1" dirty="0"/>
              <a:t>projections </a:t>
            </a:r>
            <a:r>
              <a:rPr lang="en-US" dirty="0"/>
              <a:t>for a reason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AB329-F3CF-4D17-B123-D18A045A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4343400"/>
            <a:ext cx="109737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220B-CE81-4CC3-B747-A4EA0380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Revenues, Costs and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6F5E-A2B7-447E-938A-17A128BF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Local EMS Agency preparing for a new procurement cycle </a:t>
            </a:r>
            <a:r>
              <a:rPr lang="en-US" i="1" dirty="0"/>
              <a:t>must </a:t>
            </a:r>
            <a:r>
              <a:rPr lang="en-US" dirty="0"/>
              <a:t>be mindful of the Alameda and Santa Clara case studies</a:t>
            </a:r>
          </a:p>
          <a:p>
            <a:r>
              <a:rPr lang="en-US" dirty="0"/>
              <a:t>To prevent EMS System collapse, both Counties were compelled to pay subsidies to their contractors  </a:t>
            </a:r>
            <a:r>
              <a:rPr lang="en-US" i="1" dirty="0"/>
              <a:t>during the contract term </a:t>
            </a:r>
            <a:r>
              <a:rPr lang="en-US" dirty="0"/>
              <a:t>in what were supposed to be zero-subsidy systems</a:t>
            </a:r>
          </a:p>
        </p:txBody>
      </p:sp>
    </p:spTree>
    <p:extLst>
      <p:ext uri="{BB962C8B-B14F-4D97-AF65-F5344CB8AC3E}">
        <p14:creationId xmlns:p14="http://schemas.microsoft.com/office/powerpoint/2010/main" val="320589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C5B9-5828-4FA6-9ACD-C94A47CC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Revenues, Costs and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C1BB-16E4-4B32-BA33-090CA4FD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Alameda - $4 million subsidy in 2015</a:t>
            </a:r>
          </a:p>
          <a:p>
            <a:r>
              <a:rPr lang="en-US" dirty="0"/>
              <a:t>Santa Clara - $7 million subsidy in 2016</a:t>
            </a:r>
          </a:p>
          <a:p>
            <a:r>
              <a:rPr lang="en-US" dirty="0"/>
              <a:t>As your consultants, we believe it is our professional obligation to present to you a </a:t>
            </a:r>
            <a:r>
              <a:rPr lang="en-US" i="1" dirty="0"/>
              <a:t>sustainable </a:t>
            </a:r>
            <a:r>
              <a:rPr lang="en-US" dirty="0"/>
              <a:t>EMS System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27001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C491-5E13-45D5-BC70-35456757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Revenues, Costs and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C95C-9FE9-4EBA-8379-C89373B3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30725"/>
          </a:xfrm>
        </p:spPr>
        <p:txBody>
          <a:bodyPr/>
          <a:lstStyle/>
          <a:p>
            <a:r>
              <a:rPr lang="en-US" dirty="0"/>
              <a:t>What does </a:t>
            </a:r>
            <a:r>
              <a:rPr lang="en-US" i="1" dirty="0"/>
              <a:t>sustainable </a:t>
            </a:r>
            <a:r>
              <a:rPr lang="en-US" dirty="0"/>
              <a:t>mean?</a:t>
            </a:r>
          </a:p>
          <a:p>
            <a:pPr lvl="1"/>
            <a:r>
              <a:rPr lang="en-US" dirty="0"/>
              <a:t>Eliminating costly practices with no patient benefit</a:t>
            </a:r>
          </a:p>
          <a:p>
            <a:pPr lvl="1"/>
            <a:r>
              <a:rPr lang="en-US" dirty="0"/>
              <a:t>Ensuring that penalties are not incentivized into the system by the LEMSA coming to depend on them for its operating budget </a:t>
            </a:r>
          </a:p>
          <a:p>
            <a:pPr lvl="1"/>
            <a:r>
              <a:rPr lang="en-US" dirty="0"/>
              <a:t>Utilizing penalties only to reinforce and incentivize the avoidance of patient-critical “never events” </a:t>
            </a:r>
          </a:p>
        </p:txBody>
      </p:sp>
    </p:spTree>
    <p:extLst>
      <p:ext uri="{BB962C8B-B14F-4D97-AF65-F5344CB8AC3E}">
        <p14:creationId xmlns:p14="http://schemas.microsoft.com/office/powerpoint/2010/main" val="220517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C491-5E13-45D5-BC70-35456757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Revenues, Costs and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C95C-9FE9-4EBA-8379-C89373B3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30725"/>
          </a:xfrm>
        </p:spPr>
        <p:txBody>
          <a:bodyPr/>
          <a:lstStyle/>
          <a:p>
            <a:r>
              <a:rPr lang="en-US" dirty="0"/>
              <a:t>What does </a:t>
            </a:r>
            <a:r>
              <a:rPr lang="en-US" i="1" dirty="0"/>
              <a:t>sustainable </a:t>
            </a:r>
            <a:r>
              <a:rPr lang="en-US" dirty="0"/>
              <a:t>mean?</a:t>
            </a:r>
          </a:p>
          <a:p>
            <a:pPr lvl="1"/>
            <a:r>
              <a:rPr lang="en-US" dirty="0"/>
              <a:t>Minimizing the stakeholder “wish lists” of costly contractor obligations</a:t>
            </a:r>
          </a:p>
          <a:p>
            <a:pPr lvl="1"/>
            <a:r>
              <a:rPr lang="en-US" dirty="0"/>
              <a:t>Ensuring that LEMSA-imposed fees are reasonable and limited to its documented costs of oversight</a:t>
            </a:r>
          </a:p>
          <a:p>
            <a:pPr lvl="1"/>
            <a:r>
              <a:rPr lang="en-US" dirty="0"/>
              <a:t>Incorporating flexibility in light of changed circumstances that may affect both sides of the ledger – ten years is a long time in health care</a:t>
            </a:r>
          </a:p>
        </p:txBody>
      </p:sp>
    </p:spTree>
    <p:extLst>
      <p:ext uri="{BB962C8B-B14F-4D97-AF65-F5344CB8AC3E}">
        <p14:creationId xmlns:p14="http://schemas.microsoft.com/office/powerpoint/2010/main" val="101111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C7299-D11A-4261-905F-0FBD7B75AC5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Key Recommendations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CD6DC0-2519-4650-B92F-D164C89FCA4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14400" y="3276600"/>
            <a:ext cx="10744200" cy="1752600"/>
          </a:xfrm>
        </p:spPr>
        <p:txBody>
          <a:bodyPr/>
          <a:lstStyle/>
          <a:p>
            <a:r>
              <a:rPr lang="en-US" dirty="0"/>
              <a:t>Note: many additional issues will be proposed for inclusion in the RFP, but in the Blueprint report we are highlighting the major EMS system structural issues</a:t>
            </a:r>
          </a:p>
        </p:txBody>
      </p:sp>
    </p:spTree>
    <p:extLst>
      <p:ext uri="{BB962C8B-B14F-4D97-AF65-F5344CB8AC3E}">
        <p14:creationId xmlns:p14="http://schemas.microsoft.com/office/powerpoint/2010/main" val="43453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44B89E-967C-484E-B969-02AC09AA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2A9E89-B882-43A4-B54D-C3A8C096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Summary and Timeline</a:t>
            </a:r>
          </a:p>
          <a:p>
            <a:r>
              <a:rPr lang="en-US" dirty="0"/>
              <a:t>EMS System Review</a:t>
            </a:r>
          </a:p>
          <a:p>
            <a:r>
              <a:rPr lang="en-US" dirty="0"/>
              <a:t>Revenues, Costs and Oversight</a:t>
            </a:r>
          </a:p>
          <a:p>
            <a:r>
              <a:rPr lang="en-US" dirty="0"/>
              <a:t>EMS System Blueprint</a:t>
            </a:r>
          </a:p>
          <a:p>
            <a:pPr lvl="1"/>
            <a:r>
              <a:rPr lang="en-US" dirty="0"/>
              <a:t>Our recommendations for 2020-2030 </a:t>
            </a:r>
          </a:p>
        </p:txBody>
      </p:sp>
    </p:spTree>
    <p:extLst>
      <p:ext uri="{BB962C8B-B14F-4D97-AF65-F5344CB8AC3E}">
        <p14:creationId xmlns:p14="http://schemas.microsoft.com/office/powerpoint/2010/main" val="103492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3CB4B7-232D-42A3-9B7E-C3EE0C6E91F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1905000"/>
            <a:ext cx="10363200" cy="1736725"/>
          </a:xfrm>
        </p:spPr>
        <p:txBody>
          <a:bodyPr/>
          <a:lstStyle/>
          <a:p>
            <a:r>
              <a:rPr lang="en-US" dirty="0"/>
              <a:t>Visual Diagrams of Current and Proposed System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81621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9427-84CF-4D70-81A1-23847FC830E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834F3-3A8B-4C60-B1D9-647DED7C8F3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7770C-0BDA-42EE-AD48-1144AB99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344400" cy="95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264A-F68C-49B8-87A3-A6F04B208362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C6838-5025-420E-A922-0BCB01FFF7C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3508B-C6DC-4532-9BB1-520DDC49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0" y="-439045"/>
            <a:ext cx="10011410" cy="77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6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35800-F08C-42DD-8096-AC94BA8B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Implement Centralized EMD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299DC3-28CB-4B43-A8CD-2FB7C8AE1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600200"/>
            <a:ext cx="10972800" cy="4530725"/>
          </a:xfrm>
        </p:spPr>
        <p:txBody>
          <a:bodyPr/>
          <a:lstStyle/>
          <a:p>
            <a:r>
              <a:rPr lang="en-US" sz="3600" dirty="0"/>
              <a:t>Require Contractor to implement a secondary PSAP for transfer of all incoming 911 calls requiring EMS</a:t>
            </a:r>
          </a:p>
          <a:p>
            <a:r>
              <a:rPr lang="en-US" sz="3600" dirty="0"/>
              <a:t>Utilize NAED-compliant EMD protocols</a:t>
            </a:r>
          </a:p>
          <a:p>
            <a:r>
              <a:rPr lang="en-US" sz="3600" dirty="0"/>
              <a:t>Implement pre-arrival instructions</a:t>
            </a:r>
          </a:p>
          <a:p>
            <a:r>
              <a:rPr lang="en-US" sz="3600" dirty="0"/>
              <a:t>Use call processing time standards</a:t>
            </a:r>
          </a:p>
          <a:p>
            <a:r>
              <a:rPr lang="en-US" sz="3600" dirty="0"/>
              <a:t>Utilize EMD response determinants</a:t>
            </a:r>
          </a:p>
          <a:p>
            <a:r>
              <a:rPr lang="en-US" sz="3600" dirty="0"/>
              <a:t>Optional Emergency Communication Nurse Specialist (ECNS)</a:t>
            </a:r>
          </a:p>
        </p:txBody>
      </p:sp>
    </p:spTree>
    <p:extLst>
      <p:ext uri="{BB962C8B-B14F-4D97-AF65-F5344CB8AC3E}">
        <p14:creationId xmlns:p14="http://schemas.microsoft.com/office/powerpoint/2010/main" val="31018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8CC48E-B975-49AF-B0DF-5326157C2CB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3962400"/>
            <a:ext cx="10363200" cy="1736725"/>
          </a:xfrm>
        </p:spPr>
        <p:txBody>
          <a:bodyPr/>
          <a:lstStyle/>
          <a:p>
            <a:r>
              <a:rPr lang="en-US" dirty="0"/>
              <a:t>Note: many of the major recommendations for EMS system configuration in the 2020-2030 procurement cycle are dependent upon EMD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85700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7A2FA3-BCB9-4E41-A4BD-CA556B1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Implement Tiered EMS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E16B67-2635-4565-80A9-F6D5C526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EMD implementation, differential response can be achieved</a:t>
            </a:r>
          </a:p>
          <a:p>
            <a:pPr lvl="1"/>
            <a:r>
              <a:rPr lang="en-US" dirty="0"/>
              <a:t>Charlie/Delta/Echo-level calls</a:t>
            </a:r>
          </a:p>
          <a:p>
            <a:pPr lvl="2"/>
            <a:r>
              <a:rPr lang="en-US" dirty="0"/>
              <a:t>ALS </a:t>
            </a:r>
            <a:r>
              <a:rPr lang="en-US" dirty="0" err="1"/>
              <a:t>Amb</a:t>
            </a:r>
            <a:r>
              <a:rPr lang="en-US" dirty="0"/>
              <a:t> + ALS FR</a:t>
            </a:r>
          </a:p>
          <a:p>
            <a:pPr lvl="1"/>
            <a:r>
              <a:rPr lang="en-US" dirty="0"/>
              <a:t>Alpha/Bravo-level calls</a:t>
            </a:r>
          </a:p>
          <a:p>
            <a:pPr lvl="2"/>
            <a:r>
              <a:rPr lang="en-US" dirty="0"/>
              <a:t>BLS or ALS </a:t>
            </a:r>
            <a:r>
              <a:rPr lang="en-US" dirty="0" err="1"/>
              <a:t>Amb</a:t>
            </a:r>
            <a:r>
              <a:rPr lang="en-US" dirty="0"/>
              <a:t> + ALS FR “Response Optional”</a:t>
            </a:r>
          </a:p>
          <a:p>
            <a:pPr lvl="1"/>
            <a:r>
              <a:rPr lang="en-US" dirty="0"/>
              <a:t>“Omega Protocol” option </a:t>
            </a:r>
          </a:p>
          <a:p>
            <a:pPr lvl="2"/>
            <a:r>
              <a:rPr lang="en-US" dirty="0"/>
              <a:t>For low-acuity or non-medical calls </a:t>
            </a:r>
          </a:p>
        </p:txBody>
      </p:sp>
    </p:spTree>
    <p:extLst>
      <p:ext uri="{BB962C8B-B14F-4D97-AF65-F5344CB8AC3E}">
        <p14:creationId xmlns:p14="http://schemas.microsoft.com/office/powerpoint/2010/main" val="330023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2D5B-8514-4142-ACBB-DC9825E4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Reduce Red Lights and Siren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48EB-EA1B-48B0-AFD5-D7F305C0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Substantial data make it clear that RLS use is a hazard to crew, patients and the public</a:t>
            </a:r>
          </a:p>
          <a:p>
            <a:r>
              <a:rPr lang="en-US" dirty="0"/>
              <a:t>National </a:t>
            </a:r>
            <a:r>
              <a:rPr lang="en-US" dirty="0" err="1"/>
              <a:t>benhmarks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&lt;50% RLS for </a:t>
            </a:r>
            <a:r>
              <a:rPr lang="en-US" i="1" dirty="0"/>
              <a:t>response</a:t>
            </a:r>
          </a:p>
          <a:p>
            <a:pPr lvl="1"/>
            <a:r>
              <a:rPr lang="en-US" dirty="0"/>
              <a:t>&lt;5% RLS for </a:t>
            </a:r>
            <a:r>
              <a:rPr lang="en-US" i="1" dirty="0"/>
              <a:t>transport</a:t>
            </a:r>
          </a:p>
          <a:p>
            <a:r>
              <a:rPr lang="en-US" dirty="0"/>
              <a:t>Limit Code 3 responses to Delta and Echo-level calls</a:t>
            </a:r>
          </a:p>
        </p:txBody>
      </p:sp>
    </p:spTree>
    <p:extLst>
      <p:ext uri="{BB962C8B-B14F-4D97-AF65-F5344CB8AC3E}">
        <p14:creationId xmlns:p14="http://schemas.microsoft.com/office/powerpoint/2010/main" val="2310442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2435-1C1B-46CB-A69A-02ED6EFF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Reconfigure Response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31F7-6332-4BC8-A3C5-7D005581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clearly show that response times do not affect positive outcomes for the overwhelming majority of EMS calls</a:t>
            </a:r>
          </a:p>
          <a:p>
            <a:pPr lvl="1"/>
            <a:r>
              <a:rPr lang="en-US" dirty="0"/>
              <a:t>Yet, response times are the single most expensive component of an EMS system</a:t>
            </a:r>
          </a:p>
          <a:p>
            <a:r>
              <a:rPr lang="en-US" dirty="0"/>
              <a:t>With EMD implementation, there is little reason to run Code 3 “as fast as possible” on a large subset of calls</a:t>
            </a:r>
          </a:p>
        </p:txBody>
      </p:sp>
    </p:spTree>
    <p:extLst>
      <p:ext uri="{BB962C8B-B14F-4D97-AF65-F5344CB8AC3E}">
        <p14:creationId xmlns:p14="http://schemas.microsoft.com/office/powerpoint/2010/main" val="310853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C6F7-5E30-4BB4-A83A-5D73B98C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911 Response Times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71885-659B-4EF4-AD37-E8C7F8569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17639"/>
            <a:ext cx="9176181" cy="53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1475-30AC-4EE1-B720-3EE0E7B3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Maintain, Modify and Expand PPP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E1B8-F968-4604-94C1-0925DF2D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Maintain the unit-hour savings formula for ALS-level calls (Charlie, Delta, Echo)</a:t>
            </a:r>
          </a:p>
          <a:p>
            <a:r>
              <a:rPr lang="en-US" sz="3600" dirty="0"/>
              <a:t>Modify Alpha-Bravo level calls to “ALS FR optional”</a:t>
            </a:r>
          </a:p>
          <a:p>
            <a:r>
              <a:rPr lang="en-US" sz="3600" dirty="0"/>
              <a:t>Expand the PPP agreement to include per-call compensation for use of PPP medics during transport and for certain on-scene services</a:t>
            </a:r>
          </a:p>
          <a:p>
            <a:r>
              <a:rPr lang="en-US" sz="3600" dirty="0"/>
              <a:t>Implement automatic increase = to Contractor CPI</a:t>
            </a:r>
          </a:p>
        </p:txBody>
      </p:sp>
    </p:spTree>
    <p:extLst>
      <p:ext uri="{BB962C8B-B14F-4D97-AF65-F5344CB8AC3E}">
        <p14:creationId xmlns:p14="http://schemas.microsoft.com/office/powerpoint/2010/main" val="262972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AEFF-20C2-45D5-B3E4-38DB0FBF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5A8E4-7A4F-4686-B613-1DF1B58E7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 – EMS System Review 		</a:t>
            </a:r>
            <a:r>
              <a:rPr lang="en-US" dirty="0">
                <a:solidFill>
                  <a:srgbClr val="0000FF"/>
                </a:solidFill>
              </a:rPr>
              <a:t>July – Sept 2018</a:t>
            </a:r>
          </a:p>
          <a:p>
            <a:pPr lvl="1"/>
            <a:r>
              <a:rPr lang="en-US" dirty="0"/>
              <a:t>Data and documentation review		</a:t>
            </a:r>
            <a:r>
              <a:rPr lang="en-US" dirty="0">
                <a:solidFill>
                  <a:srgbClr val="0000FF"/>
                </a:solidFill>
              </a:rPr>
              <a:t>6 meetings total</a:t>
            </a:r>
          </a:p>
          <a:p>
            <a:pPr lvl="1"/>
            <a:r>
              <a:rPr lang="en-US" dirty="0"/>
              <a:t>Stakeholder engagement process </a:t>
            </a:r>
          </a:p>
          <a:p>
            <a:r>
              <a:rPr lang="en-US" dirty="0"/>
              <a:t>Phase II – Draft RFP				</a:t>
            </a:r>
            <a:r>
              <a:rPr lang="en-US" dirty="0">
                <a:solidFill>
                  <a:srgbClr val="0000FF"/>
                </a:solidFill>
              </a:rPr>
              <a:t>Oct ‘18 – Feb ‘19</a:t>
            </a:r>
          </a:p>
          <a:p>
            <a:pPr lvl="1"/>
            <a:r>
              <a:rPr lang="en-US" dirty="0"/>
              <a:t>SEMSC and stakeholder review</a:t>
            </a:r>
          </a:p>
          <a:p>
            <a:pPr lvl="1"/>
            <a:r>
              <a:rPr lang="en-US" dirty="0"/>
              <a:t>Submission to EMSA</a:t>
            </a:r>
          </a:p>
          <a:p>
            <a:r>
              <a:rPr lang="en-US" dirty="0"/>
              <a:t>Phase III – Proposal Review, 		</a:t>
            </a:r>
            <a:r>
              <a:rPr lang="en-US" dirty="0">
                <a:solidFill>
                  <a:srgbClr val="0000FF"/>
                </a:solidFill>
              </a:rPr>
              <a:t>Mar – Sept 2019</a:t>
            </a:r>
            <a:br>
              <a:rPr lang="en-US" dirty="0"/>
            </a:br>
            <a:r>
              <a:rPr lang="en-US" dirty="0"/>
              <a:t>Scoring and Contractor Selection</a:t>
            </a:r>
          </a:p>
        </p:txBody>
      </p:sp>
    </p:spTree>
    <p:extLst>
      <p:ext uri="{BB962C8B-B14F-4D97-AF65-F5344CB8AC3E}">
        <p14:creationId xmlns:p14="http://schemas.microsoft.com/office/powerpoint/2010/main" val="393748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6571-AA5B-4A6C-BF4D-3920ED0F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Interfacility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993C-B43D-4712-874A-BC6331EB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CCTs into the EOA</a:t>
            </a:r>
          </a:p>
          <a:p>
            <a:pPr lvl="1"/>
            <a:r>
              <a:rPr lang="en-US" dirty="0"/>
              <a:t>Permit Contractor to subcontract if desired</a:t>
            </a:r>
          </a:p>
          <a:p>
            <a:pPr lvl="1"/>
            <a:r>
              <a:rPr lang="en-US" dirty="0"/>
              <a:t>Maintain options and standards from Resolution 12-001</a:t>
            </a:r>
          </a:p>
          <a:p>
            <a:r>
              <a:rPr lang="en-US" dirty="0"/>
              <a:t>We believe that including CCT in the EOA is critical</a:t>
            </a:r>
          </a:p>
          <a:p>
            <a:pPr lvl="1"/>
            <a:r>
              <a:rPr lang="en-US" dirty="0"/>
              <a:t>The implementation of ALS+RN led to the (proper) reclassification of calls as ALS vs. CCT</a:t>
            </a:r>
          </a:p>
          <a:p>
            <a:pPr lvl="1"/>
            <a:r>
              <a:rPr lang="en-US" dirty="0"/>
              <a:t>This led to a correction of CCT volume to expected statistical norms (from 4,000 calls to 400 calls/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0693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5266-2B0D-4764-B14A-3C5E264D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Interfacility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13A7-5B9F-4E4D-B193-0284AF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result, some permitted CCT providers have stopped providing these services altogether in Solano County</a:t>
            </a:r>
          </a:p>
          <a:p>
            <a:r>
              <a:rPr lang="en-US" dirty="0"/>
              <a:t>Including CCTs in the EOA is the only reliable way to </a:t>
            </a:r>
            <a:r>
              <a:rPr lang="en-US" i="1" dirty="0"/>
              <a:t>ensure </a:t>
            </a:r>
            <a:r>
              <a:rPr lang="en-US" dirty="0"/>
              <a:t>that these critical services will be available, accountable and responsive</a:t>
            </a:r>
          </a:p>
        </p:txBody>
      </p:sp>
    </p:spTree>
    <p:extLst>
      <p:ext uri="{BB962C8B-B14F-4D97-AF65-F5344CB8AC3E}">
        <p14:creationId xmlns:p14="http://schemas.microsoft.com/office/powerpoint/2010/main" val="3395164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380A-C229-4643-BE17-F1D6D2B7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Interfacility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A2B1-6926-46A7-970C-046DDA60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1929"/>
            <a:ext cx="10972800" cy="4530725"/>
          </a:xfrm>
        </p:spPr>
        <p:txBody>
          <a:bodyPr/>
          <a:lstStyle/>
          <a:p>
            <a:r>
              <a:rPr lang="en-US" dirty="0"/>
              <a:t>Implement a </a:t>
            </a:r>
            <a:r>
              <a:rPr lang="en-US" dirty="0" err="1"/>
              <a:t>retriage</a:t>
            </a:r>
            <a:r>
              <a:rPr lang="en-US" dirty="0"/>
              <a:t> transport (RTT) program </a:t>
            </a:r>
          </a:p>
          <a:p>
            <a:pPr lvl="1"/>
            <a:r>
              <a:rPr lang="en-US" dirty="0"/>
              <a:t>This would allow for rapid interfacility transport of patients brought into an ED who are identified as requiring rapid transfer to another facility</a:t>
            </a:r>
          </a:p>
          <a:p>
            <a:pPr lvl="1"/>
            <a:r>
              <a:rPr lang="en-US" dirty="0"/>
              <a:t>We recommend that Contractor (or a subcontractor) be given a 15-minute right of first refusal</a:t>
            </a:r>
          </a:p>
          <a:p>
            <a:pPr lvl="1"/>
            <a:r>
              <a:rPr lang="en-US" dirty="0"/>
              <a:t>If Contractor/subcontractor not available within 15 minutes, ED can utilize the incoming ambulance for the RTT</a:t>
            </a:r>
          </a:p>
        </p:txBody>
      </p:sp>
    </p:spTree>
    <p:extLst>
      <p:ext uri="{BB962C8B-B14F-4D97-AF65-F5344CB8AC3E}">
        <p14:creationId xmlns:p14="http://schemas.microsoft.com/office/powerpoint/2010/main" val="373017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A782-8C76-412E-B580-AF35627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Include Zone C in EOA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BE6F-68CF-4E82-B08B-4A3B26AF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29200" cy="4530725"/>
          </a:xfrm>
        </p:spPr>
        <p:txBody>
          <a:bodyPr/>
          <a:lstStyle/>
          <a:p>
            <a:r>
              <a:rPr lang="en-US" dirty="0"/>
              <a:t>Including Zone C in the RFP and EOA contract will allow for greater accountability and oversight of services in this part of the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6505-040F-4160-ACBE-3B8EF1D549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386" y="1371600"/>
            <a:ext cx="7207469" cy="51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5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ACBF-AF6D-4B56-AAD4-1A4BEEC7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8. Restructure Fees &amp; Liquidated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C249-0BDF-432C-8585-A0AE86BD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annual franchise fee to $600,000</a:t>
            </a:r>
          </a:p>
          <a:p>
            <a:r>
              <a:rPr lang="en-US" dirty="0"/>
              <a:t>Ensure that the system design incentivizes the right things </a:t>
            </a:r>
          </a:p>
          <a:p>
            <a:pPr lvl="1"/>
            <a:r>
              <a:rPr lang="en-US" dirty="0"/>
              <a:t>Clinical quality and outcomes vs. speed </a:t>
            </a:r>
          </a:p>
          <a:p>
            <a:pPr lvl="1"/>
            <a:r>
              <a:rPr lang="en-US" dirty="0"/>
              <a:t>De-emphasize response time penalties and focus on aligning incentives with quality care</a:t>
            </a:r>
          </a:p>
          <a:p>
            <a:pPr lvl="1"/>
            <a:r>
              <a:rPr lang="en-US" dirty="0"/>
              <a:t>Do not permit penalties to become a necessary revenue stream to fund LEMSA activities</a:t>
            </a:r>
          </a:p>
        </p:txBody>
      </p:sp>
    </p:spTree>
    <p:extLst>
      <p:ext uri="{BB962C8B-B14F-4D97-AF65-F5344CB8AC3E}">
        <p14:creationId xmlns:p14="http://schemas.microsoft.com/office/powerpoint/2010/main" val="2666046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FF40-5243-4D2F-842F-0299258C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1EBE-C3E8-4F52-B699-EE812FA2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05400" cy="4530725"/>
          </a:xfrm>
        </p:spPr>
        <p:txBody>
          <a:bodyPr/>
          <a:lstStyle/>
          <a:p>
            <a:r>
              <a:rPr lang="en-US" dirty="0"/>
              <a:t>STEMI Patients </a:t>
            </a:r>
          </a:p>
          <a:p>
            <a:pPr lvl="1"/>
            <a:r>
              <a:rPr lang="en-US" dirty="0"/>
              <a:t>Time to 12-lead for CP patients</a:t>
            </a:r>
          </a:p>
          <a:p>
            <a:pPr lvl="1"/>
            <a:r>
              <a:rPr lang="en-US" dirty="0"/>
              <a:t>Recognition of ST elevation</a:t>
            </a:r>
          </a:p>
          <a:p>
            <a:pPr lvl="1"/>
            <a:r>
              <a:rPr lang="en-US" dirty="0"/>
              <a:t>Time to STEMI alert</a:t>
            </a:r>
          </a:p>
          <a:p>
            <a:pPr lvl="1"/>
            <a:r>
              <a:rPr lang="en-US" dirty="0"/>
              <a:t>Transport to STEMI center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3EE195-3B6D-4A7C-97ED-491ACD2B38CB}"/>
              </a:ext>
            </a:extLst>
          </p:cNvPr>
          <p:cNvSpPr txBox="1">
            <a:spLocks/>
          </p:cNvSpPr>
          <p:nvPr/>
        </p:nvSpPr>
        <p:spPr bwMode="auto">
          <a:xfrm>
            <a:off x="6477000" y="1600200"/>
            <a:ext cx="5105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  <a:defRPr sz="38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sz="3400">
                <a:solidFill>
                  <a:srgbClr val="000000"/>
                </a:solidFill>
                <a:effectLst/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n"/>
              <a:defRPr sz="3000">
                <a:solidFill>
                  <a:srgbClr val="000000"/>
                </a:solidFill>
                <a:effectLst/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Char char="•"/>
              <a:defRPr sz="2000">
                <a:solidFill>
                  <a:srgbClr val="000000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Pct val="60000"/>
              <a:buFont typeface="Wingdings" pitchFamily="2" charset="2"/>
              <a:buChar char="n"/>
              <a:defRPr sz="2000">
                <a:solidFill>
                  <a:srgbClr val="00000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Stroke Patients</a:t>
            </a:r>
          </a:p>
          <a:p>
            <a:pPr lvl="1"/>
            <a:r>
              <a:rPr lang="en-US" kern="0" dirty="0"/>
              <a:t>Documentation of prehospital stroke score</a:t>
            </a:r>
          </a:p>
          <a:p>
            <a:pPr lvl="1"/>
            <a:r>
              <a:rPr lang="en-US" kern="0" dirty="0"/>
              <a:t>Time to stroke alert </a:t>
            </a:r>
          </a:p>
          <a:p>
            <a:pPr lvl="1"/>
            <a:r>
              <a:rPr lang="en-US" kern="0" dirty="0"/>
              <a:t>Transport to stroke center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92499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FD7F-1C8B-49B8-8D50-C6D2EDFA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Patient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2A82-7A68-4F32-BB7E-67505A46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 scored, relative weighted formula in the RFP process for evaluating patient charges for service</a:t>
            </a:r>
          </a:p>
          <a:p>
            <a:r>
              <a:rPr lang="en-US" dirty="0"/>
              <a:t>Require the adoption of consumer protections such as hardship eligibility criteria and collections safeguards </a:t>
            </a:r>
          </a:p>
          <a:p>
            <a:r>
              <a:rPr lang="en-US" dirty="0"/>
              <a:t>Permit automatic annual increases up to Medical CPI </a:t>
            </a:r>
          </a:p>
        </p:txBody>
      </p:sp>
    </p:spTree>
    <p:extLst>
      <p:ext uri="{BB962C8B-B14F-4D97-AF65-F5344CB8AC3E}">
        <p14:creationId xmlns:p14="http://schemas.microsoft.com/office/powerpoint/2010/main" val="209484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A597-C880-469A-865D-45090F79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Workforce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9CED-83B5-4A50-8D5E-6B27A627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Preferential hiring to incumbent EMTs/medics if change in Contractor</a:t>
            </a:r>
          </a:p>
          <a:p>
            <a:r>
              <a:rPr lang="en-US" dirty="0"/>
              <a:t>Implement turnover disincentives compared to national benchmarks </a:t>
            </a:r>
          </a:p>
          <a:p>
            <a:r>
              <a:rPr lang="en-US" dirty="0"/>
              <a:t>Require the promotion of diversity in the workforce </a:t>
            </a:r>
          </a:p>
          <a:p>
            <a:r>
              <a:rPr lang="en-US" dirty="0"/>
              <a:t>Assure training on infrequently-used skills (data driven)</a:t>
            </a:r>
          </a:p>
        </p:txBody>
      </p:sp>
    </p:spTree>
    <p:extLst>
      <p:ext uri="{BB962C8B-B14F-4D97-AF65-F5344CB8AC3E}">
        <p14:creationId xmlns:p14="http://schemas.microsoft.com/office/powerpoint/2010/main" val="177724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6395-C8A3-4388-AC85-4BB1F087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Financial 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5C84-126F-482D-BC8B-013B3A11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financial transparency with regular financial reporting of specified metrics </a:t>
            </a:r>
          </a:p>
          <a:p>
            <a:r>
              <a:rPr lang="en-US" dirty="0"/>
              <a:t>Require annual revenue cycle audits (billing, coding)</a:t>
            </a:r>
          </a:p>
          <a:p>
            <a:r>
              <a:rPr lang="en-US" dirty="0"/>
              <a:t>Require submission of annual financials </a:t>
            </a:r>
          </a:p>
        </p:txBody>
      </p:sp>
    </p:spTree>
    <p:extLst>
      <p:ext uri="{BB962C8B-B14F-4D97-AF65-F5344CB8AC3E}">
        <p14:creationId xmlns:p14="http://schemas.microsoft.com/office/powerpoint/2010/main" val="390345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ACCB-A98E-460D-A44B-5A9C27D2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Contract Modification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7B2F-CB0C-4659-8D8C-3365ECA8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including provisions expressly allowing for modifications for changed circumstances</a:t>
            </a:r>
          </a:p>
          <a:p>
            <a:pPr lvl="1"/>
            <a:r>
              <a:rPr lang="en-US" dirty="0"/>
              <a:t>Alameda, Santa Clara case studies </a:t>
            </a:r>
          </a:p>
        </p:txBody>
      </p:sp>
    </p:spTree>
    <p:extLst>
      <p:ext uri="{BB962C8B-B14F-4D97-AF65-F5344CB8AC3E}">
        <p14:creationId xmlns:p14="http://schemas.microsoft.com/office/powerpoint/2010/main" val="45963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2B03-01E3-4DA7-B101-759CDAD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Proposed*</a:t>
            </a:r>
            <a:r>
              <a:rPr lang="en-US" dirty="0"/>
              <a:t> Key Dates</a:t>
            </a:r>
            <a:br>
              <a:rPr lang="en-US" dirty="0"/>
            </a:br>
            <a:r>
              <a:rPr lang="en-US" sz="2800" b="0" dirty="0">
                <a:solidFill>
                  <a:srgbClr val="000000"/>
                </a:solidFill>
              </a:rPr>
              <a:t>*Not official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E927-907B-441B-B21D-6F73BEB6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01400" cy="4530725"/>
          </a:xfrm>
        </p:spPr>
        <p:txBody>
          <a:bodyPr/>
          <a:lstStyle/>
          <a:p>
            <a:r>
              <a:rPr lang="en-US" sz="3200" dirty="0"/>
              <a:t>SEMSC Special Meeting – RFP Approval – Dec 2018</a:t>
            </a:r>
          </a:p>
          <a:p>
            <a:r>
              <a:rPr lang="en-US" sz="3200" dirty="0"/>
              <a:t>IRP Framework to SEMSC Board – January 2019</a:t>
            </a:r>
          </a:p>
          <a:p>
            <a:r>
              <a:rPr lang="en-US" sz="3200" dirty="0"/>
              <a:t>Projected Release of RFP – January 2019</a:t>
            </a:r>
          </a:p>
          <a:p>
            <a:r>
              <a:rPr lang="en-US" sz="3200" dirty="0"/>
              <a:t>Mandatory Pre-Bid Conference and RFP Addenda – March 2019</a:t>
            </a:r>
          </a:p>
          <a:p>
            <a:r>
              <a:rPr lang="en-US" sz="3200" dirty="0"/>
              <a:t>Proposals Due – June 2019</a:t>
            </a:r>
          </a:p>
          <a:p>
            <a:r>
              <a:rPr lang="en-US" sz="3200" dirty="0"/>
              <a:t>Notice of Contract Award – August 2019</a:t>
            </a:r>
          </a:p>
          <a:p>
            <a:r>
              <a:rPr lang="en-US" sz="3200" dirty="0"/>
              <a:t>Contract Signed – September 2019</a:t>
            </a:r>
          </a:p>
          <a:p>
            <a:r>
              <a:rPr lang="en-US" sz="3200" dirty="0"/>
              <a:t>Commencement of Contract – May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4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EE7F-21BE-43DB-AE70-B6A79357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Experience Requirement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7E95-4077-404D-B34D-62AD2F20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Contractor to possess current + 5 years’ experience serving an EOA population of at least 300,000</a:t>
            </a:r>
          </a:p>
        </p:txBody>
      </p:sp>
    </p:spTree>
    <p:extLst>
      <p:ext uri="{BB962C8B-B14F-4D97-AF65-F5344CB8AC3E}">
        <p14:creationId xmlns:p14="http://schemas.microsoft.com/office/powerpoint/2010/main" val="4221973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434BD-B5EE-4CBD-B4AE-DAFE9A67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2" y="3276600"/>
            <a:ext cx="2432515" cy="2408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9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2677F-F79B-4C5A-A133-1AD53230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862D2A-0B6A-443E-A242-6606F368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30725"/>
          </a:xfrm>
        </p:spPr>
        <p:txBody>
          <a:bodyPr/>
          <a:lstStyle/>
          <a:p>
            <a:r>
              <a:rPr lang="en-US" sz="3400" dirty="0"/>
              <a:t>Document and Data Review</a:t>
            </a:r>
          </a:p>
          <a:p>
            <a:pPr lvl="1"/>
            <a:r>
              <a:rPr lang="en-US" sz="3000" dirty="0"/>
              <a:t>PWW made extensive requests for information from SEMSC and Contractor staff </a:t>
            </a:r>
          </a:p>
          <a:p>
            <a:r>
              <a:rPr lang="en-US" sz="3400" dirty="0"/>
              <a:t>Stakeholder Listening Sessions</a:t>
            </a:r>
          </a:p>
          <a:p>
            <a:pPr lvl="1"/>
            <a:r>
              <a:rPr lang="en-US" sz="3200" dirty="0"/>
              <a:t>6 sessions held between July – September</a:t>
            </a:r>
          </a:p>
          <a:p>
            <a:pPr lvl="1"/>
            <a:r>
              <a:rPr lang="en-US" sz="3200" dirty="0"/>
              <a:t>Two open forums and four focus groups</a:t>
            </a:r>
          </a:p>
          <a:p>
            <a:r>
              <a:rPr lang="en-US" sz="3400" dirty="0"/>
              <a:t>Literature Search and Review</a:t>
            </a:r>
          </a:p>
          <a:p>
            <a:pPr lvl="1"/>
            <a:r>
              <a:rPr lang="en-US" sz="3200" dirty="0"/>
              <a:t>To allow EMS system design to reflect evidence-based and national consensus-based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4310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53C704-8A61-47F2-B008-9BA4FDB55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978">
            <a:off x="5825460" y="3616343"/>
            <a:ext cx="5299364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7244C-0739-4F24-9A40-E666E72E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86E4A6-3C4B-47A6-941D-D7BE4B49F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774">
            <a:off x="4652716" y="2190528"/>
            <a:ext cx="5299364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79494-2723-4A17-8C8F-48955EFF2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94">
            <a:off x="2751666" y="1026133"/>
            <a:ext cx="5299364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60633-F80A-4C51-A19E-96AD63249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64">
            <a:off x="1106771" y="214438"/>
            <a:ext cx="5084690" cy="65801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5AB948-FAB7-4857-9B47-7FC771C3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50">
            <a:off x="-264016" y="-476097"/>
            <a:ext cx="4942609" cy="63963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86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112D-C8C5-4E2A-90A2-DF5494CA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System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47D5-B436-4FD3-BDF0-0AE4087C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High-functioning system</a:t>
            </a:r>
          </a:p>
          <a:p>
            <a:r>
              <a:rPr lang="en-US" dirty="0"/>
              <a:t>Exceptional compliance with performance standards</a:t>
            </a:r>
          </a:p>
          <a:p>
            <a:r>
              <a:rPr lang="en-US" dirty="0"/>
              <a:t>Effective public-private collaboration </a:t>
            </a:r>
          </a:p>
          <a:p>
            <a:r>
              <a:rPr lang="en-US" dirty="0"/>
              <a:t>Quality and innovation in clinical care </a:t>
            </a:r>
          </a:p>
          <a:p>
            <a:r>
              <a:rPr lang="en-US" dirty="0"/>
              <a:t>Robust and facilitative EMS Agency oversight </a:t>
            </a:r>
          </a:p>
          <a:p>
            <a:r>
              <a:rPr lang="en-US" dirty="0"/>
              <a:t>History of financial sustainability </a:t>
            </a:r>
          </a:p>
          <a:p>
            <a:r>
              <a:rPr lang="en-US" dirty="0"/>
              <a:t>Leveraging of specialty care resources </a:t>
            </a:r>
          </a:p>
        </p:txBody>
      </p:sp>
    </p:spTree>
    <p:extLst>
      <p:ext uri="{BB962C8B-B14F-4D97-AF65-F5344CB8AC3E}">
        <p14:creationId xmlns:p14="http://schemas.microsoft.com/office/powerpoint/2010/main" val="301395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70FC-3C90-42F3-94B9-0FC96A1B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System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4BCC-2E9B-4FC2-A387-7C4DAEB9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 that the Solano County EMS System is high-functioning is what allows us to make “next level” recommendations</a:t>
            </a:r>
          </a:p>
          <a:p>
            <a:r>
              <a:rPr lang="en-US" dirty="0"/>
              <a:t>Do not construe the presence of recommendations as a rejection of all the things that are good in Solano County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A7912-4315-4AC2-99DB-33198FA3915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90600" y="3810000"/>
            <a:ext cx="10363200" cy="1736725"/>
          </a:xfrm>
        </p:spPr>
        <p:txBody>
          <a:bodyPr/>
          <a:lstStyle/>
          <a:p>
            <a:r>
              <a:rPr lang="en-US" dirty="0"/>
              <a:t>To put it another way: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rgbClr val="000000"/>
                </a:solidFill>
              </a:rPr>
              <a:t>We can’t plan for excellence in 2020-2030 if all we do is talk about how excellent we all were from 2010 - 2018</a:t>
            </a:r>
          </a:p>
        </p:txBody>
      </p:sp>
    </p:spTree>
    <p:extLst>
      <p:ext uri="{BB962C8B-B14F-4D97-AF65-F5344CB8AC3E}">
        <p14:creationId xmlns:p14="http://schemas.microsoft.com/office/powerpoint/2010/main" val="1342234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14525</TotalTime>
  <Words>1416</Words>
  <Application>Microsoft Office PowerPoint</Application>
  <PresentationFormat>Widescreen</PresentationFormat>
  <Paragraphs>170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Gill Sans MT</vt:lpstr>
      <vt:lpstr>Times New Roman</vt:lpstr>
      <vt:lpstr>Verdana</vt:lpstr>
      <vt:lpstr>Wingdings</vt:lpstr>
      <vt:lpstr>Globe</vt:lpstr>
      <vt:lpstr>EMS system review and blueprint report  Presented by Doug Wolfberg Page, Wolfberg &amp; Wirth, LLC</vt:lpstr>
      <vt:lpstr>Overview</vt:lpstr>
      <vt:lpstr>Project Summary</vt:lpstr>
      <vt:lpstr>Proposed* Key Dates *Not official</vt:lpstr>
      <vt:lpstr>Project Methodology</vt:lpstr>
      <vt:lpstr>PowerPoint Presentation</vt:lpstr>
      <vt:lpstr>EMS System Review</vt:lpstr>
      <vt:lpstr>EMS System Review</vt:lpstr>
      <vt:lpstr>To put it another way:  We can’t plan for excellence in 2020-2030 if all we do is talk about how excellent we all were from 2010 - 2018</vt:lpstr>
      <vt:lpstr>Why Change is Vital</vt:lpstr>
      <vt:lpstr>The Two Guiding Principles</vt:lpstr>
      <vt:lpstr>Revenues, Costs and Oversight</vt:lpstr>
      <vt:lpstr>Example</vt:lpstr>
      <vt:lpstr>Revenue Projections </vt:lpstr>
      <vt:lpstr>Revenues, Costs and Oversight</vt:lpstr>
      <vt:lpstr>Revenues, Costs and Oversight</vt:lpstr>
      <vt:lpstr>Revenues, Costs and Oversight</vt:lpstr>
      <vt:lpstr>Revenues, Costs and Oversight</vt:lpstr>
      <vt:lpstr>Key Recommendations</vt:lpstr>
      <vt:lpstr>Visual Diagrams of Current and Proposed System Configurations</vt:lpstr>
      <vt:lpstr>PowerPoint Presentation</vt:lpstr>
      <vt:lpstr>PowerPoint Presentation</vt:lpstr>
      <vt:lpstr>1. Implement Centralized EMD</vt:lpstr>
      <vt:lpstr>Note: many of the major recommendations for EMS system configuration in the 2020-2030 procurement cycle are dependent upon EMD implementation.</vt:lpstr>
      <vt:lpstr>2. Implement Tiered EMS Response</vt:lpstr>
      <vt:lpstr>3. Reduce Red Lights and Siren Use</vt:lpstr>
      <vt:lpstr>4. Reconfigure Response Times</vt:lpstr>
      <vt:lpstr>Recommended 911 Response Times</vt:lpstr>
      <vt:lpstr>5. Maintain, Modify and Expand PPP</vt:lpstr>
      <vt:lpstr>6. Interfacility Transports</vt:lpstr>
      <vt:lpstr>6. Interfacility Transports</vt:lpstr>
      <vt:lpstr>6. Interfacility Transports</vt:lpstr>
      <vt:lpstr>7. Include Zone C in EOA</vt:lpstr>
      <vt:lpstr>8. Restructure Fees &amp; Liquidated Damages</vt:lpstr>
      <vt:lpstr>Examples</vt:lpstr>
      <vt:lpstr>9. Patient Charges</vt:lpstr>
      <vt:lpstr>10. Workforce Provisions</vt:lpstr>
      <vt:lpstr>11. Financial Reporting </vt:lpstr>
      <vt:lpstr>12. Contract Modification Option</vt:lpstr>
      <vt:lpstr>13. Experience Requirement </vt:lpstr>
      <vt:lpstr>Summary and Conclusion</vt:lpstr>
    </vt:vector>
  </TitlesOfParts>
  <Company>Page,Wolfberg and Wirth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Compliance</dc:title>
  <dc:creator>dougw</dc:creator>
  <cp:lastModifiedBy>Doug Wolfberg</cp:lastModifiedBy>
  <cp:revision>1970</cp:revision>
  <cp:lastPrinted>2018-10-09T22:00:27Z</cp:lastPrinted>
  <dcterms:created xsi:type="dcterms:W3CDTF">2005-10-22T17:50:32Z</dcterms:created>
  <dcterms:modified xsi:type="dcterms:W3CDTF">2018-10-10T21:54:36Z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E959F625-D8A8-4063-B7D4-241956DB3F0A</vt:lpwstr>
  </property>
  <property fmtid="{D5CDD505-2E9C-101B-9397-08002B2CF9AE}" pid="3" name="ArticulatePath">
    <vt:lpwstr>Fall 2016 XI Master Slide Template</vt:lpwstr>
  </property>
</Properties>
</file>